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4" r:id="rId6"/>
    <p:sldId id="263" r:id="rId7"/>
    <p:sldId id="261" r:id="rId8"/>
    <p:sldId id="262" r:id="rId9"/>
    <p:sldId id="265" r:id="rId10"/>
    <p:sldId id="266" r:id="rId11"/>
    <p:sldId id="269" r:id="rId12"/>
    <p:sldId id="259" r:id="rId13"/>
    <p:sldId id="270" r:id="rId14"/>
    <p:sldId id="268" r:id="rId15"/>
    <p:sldId id="281" r:id="rId16"/>
    <p:sldId id="267" r:id="rId17"/>
    <p:sldId id="272" r:id="rId18"/>
    <p:sldId id="279" r:id="rId19"/>
    <p:sldId id="273" r:id="rId20"/>
    <p:sldId id="274" r:id="rId21"/>
    <p:sldId id="276" r:id="rId22"/>
    <p:sldId id="280" r:id="rId23"/>
    <p:sldId id="278" r:id="rId24"/>
    <p:sldId id="277" r:id="rId25"/>
    <p:sldId id="275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660"/>
  </p:normalViewPr>
  <p:slideViewPr>
    <p:cSldViewPr>
      <p:cViewPr varScale="1">
        <p:scale>
          <a:sx n="88" d="100"/>
          <a:sy n="8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15486B0-44A4-4B7C-9009-0D60D13385EB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5E42B0-91CB-4437-A63F-80C30A73A2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Preparing the minority culture to enter into MAJORITY WORLD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Connection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41910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Presented by Paige Bowes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Regis University</a:t>
            </a:r>
          </a:p>
          <a:p>
            <a:pPr algn="ctr"/>
            <a:r>
              <a:rPr lang="en-US" dirty="0" smtClean="0"/>
              <a:t>Capstone Spring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Experiences &amp;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Personal Experience</a:t>
            </a:r>
          </a:p>
          <a:p>
            <a:pPr lvl="1"/>
            <a:r>
              <a:rPr lang="en-US" dirty="0" smtClean="0"/>
              <a:t>Small town vs. urban community</a:t>
            </a:r>
          </a:p>
          <a:p>
            <a:pPr lvl="1"/>
            <a:r>
              <a:rPr lang="en-US" dirty="0" smtClean="0"/>
              <a:t>Understanding of diversity in area &amp; its effects on classroom culture</a:t>
            </a:r>
          </a:p>
          <a:p>
            <a:pPr lvl="2"/>
            <a:r>
              <a:rPr lang="en-US" dirty="0" smtClean="0"/>
              <a:t>Previous classroom experiences</a:t>
            </a:r>
          </a:p>
          <a:p>
            <a:r>
              <a:rPr lang="en-US" dirty="0" smtClean="0"/>
              <a:t>School Expectations vs. Realities</a:t>
            </a:r>
          </a:p>
          <a:p>
            <a:pPr lvl="1"/>
            <a:r>
              <a:rPr lang="en-US" dirty="0" smtClean="0"/>
              <a:t>Lack of community involvement (athletic and extracurricular programs)</a:t>
            </a:r>
          </a:p>
          <a:p>
            <a:pPr lvl="1"/>
            <a:r>
              <a:rPr lang="en-US" dirty="0" smtClean="0"/>
              <a:t>Lack of parental involvement</a:t>
            </a:r>
          </a:p>
          <a:p>
            <a:r>
              <a:rPr lang="en-US" dirty="0" smtClean="0"/>
              <a:t>Diversity in classroom</a:t>
            </a:r>
          </a:p>
          <a:p>
            <a:pPr lvl="1"/>
            <a:r>
              <a:rPr lang="en-US" dirty="0" smtClean="0"/>
              <a:t>Does not just include ethnic/racial diversity</a:t>
            </a:r>
          </a:p>
          <a:p>
            <a:pPr lvl="2"/>
            <a:r>
              <a:rPr lang="en-US" dirty="0" smtClean="0"/>
              <a:t>Languages, socioeconomic backgrounds, family structures, and achievement levels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Experiences &amp;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21352"/>
          </a:xfrm>
        </p:spPr>
        <p:txBody>
          <a:bodyPr>
            <a:normAutofit/>
          </a:bodyPr>
          <a:lstStyle/>
          <a:p>
            <a:r>
              <a:rPr lang="en-US" dirty="0" smtClean="0"/>
              <a:t> Values</a:t>
            </a:r>
          </a:p>
          <a:p>
            <a:pPr lvl="1"/>
            <a:r>
              <a:rPr lang="en-US" dirty="0" smtClean="0"/>
              <a:t>Teach students to be respectful to one another</a:t>
            </a:r>
          </a:p>
          <a:p>
            <a:pPr lvl="1"/>
            <a:r>
              <a:rPr lang="en-US" dirty="0" smtClean="0"/>
              <a:t>Celebrate diversity in the classroom</a:t>
            </a:r>
          </a:p>
          <a:p>
            <a:pPr lvl="1"/>
            <a:r>
              <a:rPr lang="en-US" dirty="0" smtClean="0"/>
              <a:t>Safe learning environment</a:t>
            </a:r>
          </a:p>
          <a:p>
            <a:pPr lvl="1"/>
            <a:r>
              <a:rPr lang="en-US" dirty="0" smtClean="0"/>
              <a:t>Family involvement in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133600"/>
            <a:ext cx="2438400" cy="1371600"/>
          </a:xfrm>
        </p:spPr>
        <p:txBody>
          <a:bodyPr/>
          <a:lstStyle/>
          <a:p>
            <a:pPr algn="ctr"/>
            <a:r>
              <a:rPr lang="en-US" sz="3600" dirty="0" smtClean="0"/>
              <a:t>Puzzles of Practice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types of implications does a community setting have on the school culture?  </a:t>
            </a:r>
          </a:p>
          <a:p>
            <a:pPr lvl="1"/>
            <a:r>
              <a:rPr lang="en-US" dirty="0" smtClean="0"/>
              <a:t>How do we, as educators, preserve minority rights in a majority rule society?  </a:t>
            </a:r>
          </a:p>
          <a:p>
            <a:pPr lvl="1"/>
            <a:r>
              <a:rPr lang="en-US" dirty="0" smtClean="0"/>
              <a:t>How do we prepare a minority-rich school to blend into the majority culture?</a:t>
            </a:r>
          </a:p>
          <a:p>
            <a:pPr marL="274320" lvl="2" indent="-274320">
              <a:buClr>
                <a:schemeClr val="accent1"/>
              </a:buClr>
              <a:buSzPct val="85000"/>
              <a:buNone/>
            </a:pPr>
            <a:endParaRPr lang="en-US" i="1" dirty="0" smtClean="0"/>
          </a:p>
          <a:p>
            <a:pPr marL="274320" lvl="2" indent="-274320" algn="ctr">
              <a:buClr>
                <a:schemeClr val="accent1"/>
              </a:buClr>
              <a:buSzPct val="85000"/>
              <a:buNone/>
            </a:pPr>
            <a:r>
              <a:rPr lang="en-US" i="1" dirty="0" smtClean="0"/>
              <a:t>    We should look at these from both a curriculum and community perspective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COMMUNITY INFLUENCES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Transportation</a:t>
            </a:r>
          </a:p>
          <a:p>
            <a:r>
              <a:rPr lang="en-US" dirty="0" smtClean="0"/>
              <a:t>Language differences</a:t>
            </a:r>
          </a:p>
          <a:p>
            <a:r>
              <a:rPr lang="en-US" dirty="0" smtClean="0"/>
              <a:t>Cultural beliefs</a:t>
            </a:r>
          </a:p>
          <a:p>
            <a:r>
              <a:rPr lang="en-US" dirty="0" smtClean="0"/>
              <a:t>Socioeconomic statuses </a:t>
            </a:r>
          </a:p>
          <a:p>
            <a:r>
              <a:rPr lang="en-US" dirty="0" smtClean="0"/>
              <a:t>Safety (gangs, traffic, businesses)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n-US" dirty="0" smtClean="0"/>
              <a:t>Community Implications in the Classroom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Before &amp; After School Programs</a:t>
            </a:r>
          </a:p>
          <a:p>
            <a:pPr lvl="1"/>
            <a:r>
              <a:rPr lang="en-US" dirty="0" smtClean="0"/>
              <a:t>Unsupervised children</a:t>
            </a:r>
          </a:p>
          <a:p>
            <a:pPr lvl="1"/>
            <a:r>
              <a:rPr lang="en-US" dirty="0" smtClean="0"/>
              <a:t>Mentors</a:t>
            </a:r>
          </a:p>
          <a:p>
            <a:r>
              <a:rPr lang="en-US" dirty="0" smtClean="0"/>
              <a:t>Homework assistance</a:t>
            </a:r>
          </a:p>
          <a:p>
            <a:r>
              <a:rPr lang="en-US" dirty="0" smtClean="0"/>
              <a:t>Gang involvement</a:t>
            </a:r>
          </a:p>
          <a:p>
            <a:r>
              <a:rPr lang="en-US" dirty="0" smtClean="0"/>
              <a:t>Awareness of home situation</a:t>
            </a:r>
          </a:p>
          <a:p>
            <a:pPr lvl="1"/>
            <a:r>
              <a:rPr lang="en-US" dirty="0" smtClean="0"/>
              <a:t>Communication with families</a:t>
            </a:r>
          </a:p>
          <a:p>
            <a:pPr lvl="1"/>
            <a:r>
              <a:rPr lang="en-US" dirty="0" smtClean="0"/>
              <a:t>Parental involvement</a:t>
            </a:r>
          </a:p>
          <a:p>
            <a:pPr lvl="2"/>
            <a:r>
              <a:rPr lang="en-US" dirty="0" smtClean="0"/>
              <a:t>Impact of parental neglect on learning</a:t>
            </a:r>
          </a:p>
          <a:p>
            <a:pPr lvl="2"/>
            <a:r>
              <a:rPr lang="en-US" dirty="0" smtClean="0"/>
              <a:t>Parents as students</a:t>
            </a:r>
          </a:p>
          <a:p>
            <a:pPr lvl="2"/>
            <a:r>
              <a:rPr lang="en-US" dirty="0" smtClean="0"/>
              <a:t>Supervision at home</a:t>
            </a:r>
          </a:p>
          <a:p>
            <a:r>
              <a:rPr lang="en-US" dirty="0" smtClean="0"/>
              <a:t>School social worker</a:t>
            </a:r>
          </a:p>
          <a:p>
            <a:pPr lvl="1"/>
            <a:r>
              <a:rPr lang="en-US" dirty="0" smtClean="0"/>
              <a:t>Friendship and support groups</a:t>
            </a:r>
          </a:p>
          <a:p>
            <a:pPr lvl="1"/>
            <a:r>
              <a:rPr lang="en-US" dirty="0" smtClean="0"/>
              <a:t>Only at school 2 times per week</a:t>
            </a:r>
          </a:p>
          <a:p>
            <a:pPr lvl="1"/>
            <a:r>
              <a:rPr lang="en-US" dirty="0" smtClean="0"/>
              <a:t>Difficult to get students the proper parental assistance</a:t>
            </a:r>
          </a:p>
          <a:p>
            <a:pPr lvl="2"/>
            <a:r>
              <a:rPr lang="en-US" dirty="0" smtClean="0"/>
              <a:t>Clothing assistance, home visits, educational neglect</a:t>
            </a:r>
          </a:p>
          <a:p>
            <a:r>
              <a:rPr lang="en-US" dirty="0" smtClean="0"/>
              <a:t>College AND/OR career ready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914400"/>
            <a:ext cx="2362200" cy="9906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TEACHING PRACTICES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Practices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Evidential Artifacts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Sample</a:t>
            </a:r>
          </a:p>
          <a:p>
            <a:pPr lvl="1"/>
            <a:r>
              <a:rPr lang="en-US" dirty="0" smtClean="0"/>
              <a:t>Howard Gardner’s Multiple Intelligence Theory</a:t>
            </a:r>
            <a:endParaRPr lang="en-US" dirty="0"/>
          </a:p>
        </p:txBody>
      </p:sp>
      <p:pic>
        <p:nvPicPr>
          <p:cNvPr id="51202" name="Picture 2" descr="C:\Users\Paige\Pictures\Fall 2011\IMG_3231.JPG"/>
          <p:cNvPicPr>
            <a:picLocks noChangeAspect="1" noChangeArrowheads="1"/>
          </p:cNvPicPr>
          <p:nvPr/>
        </p:nvPicPr>
        <p:blipFill>
          <a:blip r:embed="rId2" cstate="print"/>
          <a:srcRect t="26035"/>
          <a:stretch>
            <a:fillRect/>
          </a:stretch>
        </p:blipFill>
        <p:spPr bwMode="auto">
          <a:xfrm>
            <a:off x="4572000" y="3886200"/>
            <a:ext cx="4292600" cy="2381250"/>
          </a:xfrm>
          <a:prstGeom prst="rect">
            <a:avLst/>
          </a:prstGeom>
          <a:noFill/>
        </p:spPr>
      </p:pic>
      <p:pic>
        <p:nvPicPr>
          <p:cNvPr id="51203" name="Picture 3" descr="C:\Users\Paige\Pictures\Fall 2011\IMG_3244.JPG"/>
          <p:cNvPicPr>
            <a:picLocks noChangeAspect="1" noChangeArrowheads="1"/>
          </p:cNvPicPr>
          <p:nvPr/>
        </p:nvPicPr>
        <p:blipFill>
          <a:blip r:embed="rId3" cstate="print"/>
          <a:srcRect t="41250" r="24688"/>
          <a:stretch>
            <a:fillRect/>
          </a:stretch>
        </p:blipFill>
        <p:spPr bwMode="auto">
          <a:xfrm>
            <a:off x="4114800" y="1981200"/>
            <a:ext cx="3124200" cy="1827852"/>
          </a:xfrm>
          <a:prstGeom prst="rect">
            <a:avLst/>
          </a:prstGeom>
          <a:noFill/>
        </p:spPr>
      </p:pic>
      <p:pic>
        <p:nvPicPr>
          <p:cNvPr id="51204" name="Picture 4" descr="C:\Users\Paige\Pictures\l\IMG_05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7432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CLASSROOM SUPPORTS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English Language Learners</a:t>
            </a:r>
          </a:p>
          <a:p>
            <a:pPr lvl="1"/>
            <a:r>
              <a:rPr lang="en-US" dirty="0" smtClean="0"/>
              <a:t>50 + minutes daily of pull-out support</a:t>
            </a:r>
          </a:p>
          <a:p>
            <a:pPr lvl="1"/>
            <a:r>
              <a:rPr lang="en-US" dirty="0" smtClean="0"/>
              <a:t>Passport interventions</a:t>
            </a:r>
          </a:p>
          <a:p>
            <a:pPr lvl="1"/>
            <a:r>
              <a:rPr lang="en-US" dirty="0" smtClean="0"/>
              <a:t>45 minutes daily of English Language support in the classroom</a:t>
            </a:r>
          </a:p>
          <a:p>
            <a:pPr lvl="2"/>
            <a:r>
              <a:rPr lang="en-US" dirty="0" smtClean="0"/>
              <a:t>Vocabulary development</a:t>
            </a:r>
          </a:p>
          <a:p>
            <a:pPr lvl="2"/>
            <a:r>
              <a:rPr lang="en-US" dirty="0" smtClean="0"/>
              <a:t>Picture supports</a:t>
            </a:r>
          </a:p>
          <a:p>
            <a:pPr lvl="1"/>
            <a:r>
              <a:rPr lang="en-US" dirty="0" smtClean="0"/>
              <a:t>1-2 times per week of ELL </a:t>
            </a:r>
            <a:r>
              <a:rPr lang="en-US" dirty="0" err="1" smtClean="0"/>
              <a:t>para</a:t>
            </a:r>
            <a:r>
              <a:rPr lang="en-US" dirty="0" smtClean="0"/>
              <a:t> support in writing </a:t>
            </a:r>
          </a:p>
          <a:p>
            <a:r>
              <a:rPr lang="en-US" dirty="0" smtClean="0"/>
              <a:t>“Open-door” policy</a:t>
            </a:r>
          </a:p>
          <a:p>
            <a:r>
              <a:rPr lang="en-US" dirty="0" smtClean="0"/>
              <a:t>Continent themed classroom</a:t>
            </a:r>
          </a:p>
          <a:p>
            <a:r>
              <a:rPr lang="en-US" dirty="0" smtClean="0"/>
              <a:t>Literature choices</a:t>
            </a:r>
          </a:p>
          <a:p>
            <a:pPr lvl="1"/>
            <a:r>
              <a:rPr lang="en-US" dirty="0" smtClean="0"/>
              <a:t>Diverse classroom library</a:t>
            </a:r>
          </a:p>
          <a:p>
            <a:pPr lvl="2"/>
            <a:r>
              <a:rPr lang="en-US" dirty="0" smtClean="0"/>
              <a:t>Levels and content</a:t>
            </a:r>
          </a:p>
          <a:p>
            <a:pPr lvl="1"/>
            <a:r>
              <a:rPr lang="en-US" dirty="0" smtClean="0"/>
              <a:t>Read-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Continent question of the day</a:t>
            </a:r>
          </a:p>
          <a:p>
            <a:pPr lvl="1"/>
            <a:r>
              <a:rPr lang="en-US" dirty="0" smtClean="0"/>
              <a:t>Students as question creators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Celebrating minority rights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CLASSROOM SUPPORTS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Holiday celebrations</a:t>
            </a:r>
          </a:p>
          <a:p>
            <a:r>
              <a:rPr lang="en-US" dirty="0" smtClean="0"/>
              <a:t>English-only classroom with recognition of other languages</a:t>
            </a:r>
          </a:p>
          <a:p>
            <a:r>
              <a:rPr lang="en-US" dirty="0" smtClean="0"/>
              <a:t>Lunch tutoring</a:t>
            </a:r>
          </a:p>
          <a:p>
            <a:r>
              <a:rPr lang="en-US" dirty="0" smtClean="0"/>
              <a:t>Language objectives </a:t>
            </a:r>
          </a:p>
          <a:p>
            <a:r>
              <a:rPr lang="en-US" dirty="0" smtClean="0"/>
              <a:t>Martin Luther King Writing Competition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Celebrating minority rights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Practices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Evidential Artifacts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Literacy Night</a:t>
            </a:r>
          </a:p>
          <a:p>
            <a:pPr lvl="1"/>
            <a:r>
              <a:rPr lang="en-US" dirty="0" smtClean="0"/>
              <a:t>Supports to families to promote reading at home</a:t>
            </a:r>
          </a:p>
          <a:p>
            <a:pPr lvl="1"/>
            <a:r>
              <a:rPr lang="en-US" dirty="0" smtClean="0"/>
              <a:t>Free books</a:t>
            </a:r>
          </a:p>
          <a:p>
            <a:r>
              <a:rPr lang="en-US" dirty="0" smtClean="0"/>
              <a:t>Math Night</a:t>
            </a:r>
          </a:p>
          <a:p>
            <a:pPr lvl="1"/>
            <a:r>
              <a:rPr lang="en-US" dirty="0" smtClean="0"/>
              <a:t>Supports to families to assist in math help at home</a:t>
            </a:r>
          </a:p>
          <a:p>
            <a:pPr lvl="1"/>
            <a:r>
              <a:rPr lang="en-US" dirty="0" smtClean="0"/>
              <a:t>Math games</a:t>
            </a:r>
          </a:p>
          <a:p>
            <a:r>
              <a:rPr lang="en-US" dirty="0" smtClean="0"/>
              <a:t>Dora Moore House Tour</a:t>
            </a:r>
          </a:p>
          <a:p>
            <a:pPr lvl="1"/>
            <a:r>
              <a:rPr lang="en-US" dirty="0" smtClean="0"/>
              <a:t>Community-wide involvement</a:t>
            </a:r>
          </a:p>
          <a:p>
            <a:pPr lvl="1"/>
            <a:r>
              <a:rPr lang="en-US" dirty="0" smtClean="0"/>
              <a:t>Targeting small group?</a:t>
            </a:r>
          </a:p>
          <a:p>
            <a:r>
              <a:rPr lang="en-US" sz="2800" dirty="0" smtClean="0">
                <a:latin typeface="+mj-lt"/>
                <a:ea typeface="Calibri"/>
                <a:cs typeface="Arial" pitchFamily="34" charset="0"/>
              </a:rPr>
              <a:t>English Language Learners’ Advisory Committee</a:t>
            </a:r>
          </a:p>
          <a:p>
            <a:r>
              <a:rPr lang="en-US" sz="2800" dirty="0" smtClean="0">
                <a:latin typeface="+mj-lt"/>
                <a:ea typeface="Calibri"/>
                <a:cs typeface="Arial" pitchFamily="34" charset="0"/>
              </a:rPr>
              <a:t>Back to School Night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9153" name="Picture 1" descr="C:\Users\Paige\Pictures\Fall 2011\IMG_3260 - Copy.JPG"/>
          <p:cNvPicPr>
            <a:picLocks noChangeAspect="1" noChangeArrowheads="1"/>
          </p:cNvPicPr>
          <p:nvPr/>
        </p:nvPicPr>
        <p:blipFill>
          <a:blip r:embed="rId2" cstate="print"/>
          <a:srcRect l="22500" t="25313" r="7500" b="8125"/>
          <a:stretch>
            <a:fillRect/>
          </a:stretch>
        </p:blipFill>
        <p:spPr bwMode="auto">
          <a:xfrm>
            <a:off x="304800" y="2819400"/>
            <a:ext cx="234395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Supports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i="1" dirty="0" smtClean="0"/>
              <a:t>Is anyone privileged or marginalized by these practices?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Proficiency in two or more languages should be promoted for all students</a:t>
            </a:r>
          </a:p>
          <a:p>
            <a:pPr lvl="1"/>
            <a:r>
              <a:rPr lang="en-US" dirty="0" smtClean="0"/>
              <a:t>Enhances cognitive and social growth, competitiveness in a global market, national security, and understanding of diverse peoples and cultures</a:t>
            </a:r>
          </a:p>
          <a:p>
            <a:r>
              <a:rPr lang="en-US" dirty="0" smtClean="0"/>
              <a:t>Supporting learning academic language</a:t>
            </a:r>
          </a:p>
          <a:p>
            <a:r>
              <a:rPr lang="en-US" dirty="0" smtClean="0"/>
              <a:t>Minority students and their parents may endure poor experiences if teachers fail to understand the ways people from different cultures communicate and learn </a:t>
            </a:r>
          </a:p>
          <a:p>
            <a:pPr lvl="1"/>
            <a:r>
              <a:rPr lang="en-US" dirty="0" smtClean="0"/>
              <a:t>Likely to perform poorly academically, regard school negatively, and break classroom rules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Background/Context </a:t>
            </a:r>
          </a:p>
          <a:p>
            <a:pPr lvl="1"/>
            <a:r>
              <a:rPr lang="en-US" dirty="0" smtClean="0"/>
              <a:t>Prior experiences, knowledge, and values</a:t>
            </a:r>
          </a:p>
          <a:p>
            <a:r>
              <a:rPr lang="en-US" dirty="0" smtClean="0"/>
              <a:t>Puzzles of Practice</a:t>
            </a:r>
          </a:p>
          <a:p>
            <a:r>
              <a:rPr lang="en-US" dirty="0" smtClean="0"/>
              <a:t>Community Influences</a:t>
            </a:r>
          </a:p>
          <a:p>
            <a:r>
              <a:rPr lang="en-US" dirty="0" smtClean="0"/>
              <a:t>Teaching Practices</a:t>
            </a:r>
          </a:p>
          <a:p>
            <a:pPr lvl="1"/>
            <a:r>
              <a:rPr lang="en-US" dirty="0" smtClean="0"/>
              <a:t>Community Implications</a:t>
            </a:r>
          </a:p>
          <a:p>
            <a:pPr lvl="1"/>
            <a:r>
              <a:rPr lang="en-US" dirty="0" smtClean="0"/>
              <a:t>Classroom supports</a:t>
            </a:r>
          </a:p>
          <a:p>
            <a:pPr lvl="1"/>
            <a:r>
              <a:rPr lang="en-US" dirty="0" smtClean="0"/>
              <a:t>Evidential artifacts</a:t>
            </a:r>
          </a:p>
          <a:p>
            <a:r>
              <a:rPr lang="en-US" dirty="0" smtClean="0"/>
              <a:t>Data Supports</a:t>
            </a:r>
          </a:p>
          <a:p>
            <a:r>
              <a:rPr lang="en-US" dirty="0" smtClean="0"/>
              <a:t>Social Context Constraints</a:t>
            </a:r>
          </a:p>
          <a:p>
            <a:r>
              <a:rPr lang="en-US" dirty="0" smtClean="0"/>
              <a:t>Building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Supports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Treating all students the same way avoids discriminating against any group, but that practice in itself is discriminatory </a:t>
            </a:r>
          </a:p>
          <a:p>
            <a:r>
              <a:rPr lang="en-US" dirty="0" smtClean="0"/>
              <a:t>The number of cultures in a classroom can make it difficult or even impossible to address each one adequately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/>
          <a:p>
            <a:r>
              <a:rPr lang="en-US" i="1" dirty="0" smtClean="0"/>
              <a:t>Is anyone privileged or marginalized by these practices?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Minority families are actively involved in their children’s schooling - however, involvement may differ somewhat from those of White, “mainstream” U.S. families</a:t>
            </a:r>
          </a:p>
          <a:p>
            <a:pPr lvl="1"/>
            <a:r>
              <a:rPr lang="en-US" dirty="0" smtClean="0"/>
              <a:t>Poverty and economic stressors may be linked to both the extent and types of involvement among low-income families</a:t>
            </a:r>
          </a:p>
          <a:p>
            <a:pPr lvl="1"/>
            <a:r>
              <a:rPr lang="en-US" dirty="0" smtClean="0"/>
              <a:t>Teacher vs. parental view of educational support of students</a:t>
            </a:r>
          </a:p>
          <a:p>
            <a:pPr lvl="2"/>
            <a:r>
              <a:rPr lang="en-US" dirty="0" smtClean="0"/>
              <a:t>Teachers  - parent activities at school</a:t>
            </a:r>
          </a:p>
          <a:p>
            <a:pPr lvl="2"/>
            <a:r>
              <a:rPr lang="en-US" dirty="0" smtClean="0"/>
              <a:t>Parents - informal activities at home</a:t>
            </a:r>
          </a:p>
          <a:p>
            <a:r>
              <a:rPr lang="en-US" dirty="0" smtClean="0"/>
              <a:t>Family involvement vs. school outreach</a:t>
            </a:r>
          </a:p>
          <a:p>
            <a:pPr lvl="1"/>
            <a:r>
              <a:rPr lang="en-US" dirty="0" smtClean="0"/>
              <a:t>More significant difference in schools with larger minority populations</a:t>
            </a:r>
          </a:p>
          <a:p>
            <a:pPr lvl="2"/>
            <a:r>
              <a:rPr lang="en-US" dirty="0" smtClean="0"/>
              <a:t>Size of school</a:t>
            </a:r>
          </a:p>
          <a:p>
            <a:pPr lvl="2"/>
            <a:r>
              <a:rPr lang="en-US" dirty="0" smtClean="0"/>
              <a:t>School outreach activities/programs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838200"/>
            <a:ext cx="2362200" cy="9906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Supports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04800" y="1905000"/>
            <a:ext cx="2362200" cy="4144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anyone privileged or marginalized by these practices?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Context Constraints on Practice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District curriculum and lesson plans</a:t>
            </a:r>
          </a:p>
          <a:p>
            <a:r>
              <a:rPr lang="en-US" dirty="0" smtClean="0"/>
              <a:t>Large classroom sizes</a:t>
            </a:r>
          </a:p>
          <a:p>
            <a:r>
              <a:rPr lang="en-US" dirty="0" smtClean="0"/>
              <a:t>Planning time</a:t>
            </a:r>
          </a:p>
          <a:p>
            <a:r>
              <a:rPr lang="en-US" dirty="0" smtClean="0"/>
              <a:t>Budget constraints</a:t>
            </a:r>
          </a:p>
          <a:p>
            <a:r>
              <a:rPr lang="en-US" dirty="0" smtClean="0"/>
              <a:t>Attendance patterns</a:t>
            </a:r>
          </a:p>
          <a:p>
            <a:r>
              <a:rPr lang="en-US" dirty="0" smtClean="0"/>
              <a:t>Language barriers</a:t>
            </a:r>
          </a:p>
        </p:txBody>
      </p:sp>
      <p:pic>
        <p:nvPicPr>
          <p:cNvPr id="48130" name="Picture 2" descr="https://encrypted-tbn0.google.com/images?q=tbn:ANd9GcS5fAxlbgzUkWvc-FPFyoSAFPga4MnB5upbpqkpC5-CkKUhX1gX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95600"/>
            <a:ext cx="3677585" cy="2438400"/>
          </a:xfrm>
          <a:prstGeom prst="rect">
            <a:avLst/>
          </a:prstGeom>
          <a:noFill/>
        </p:spPr>
      </p:pic>
      <p:pic>
        <p:nvPicPr>
          <p:cNvPr id="48132" name="Picture 4" descr="https://encrypted-tbn2.google.com/images?q=tbn:ANd9GcRsj-bgiUC3edktgYJHXK8p3BUxCi1UE14fpCFg030XtDkqhe6jX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495800"/>
            <a:ext cx="2228850" cy="2047876"/>
          </a:xfrm>
          <a:prstGeom prst="rect">
            <a:avLst/>
          </a:prstGeom>
          <a:noFill/>
          <a:ln w="31750"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Community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673352"/>
            <a:ext cx="8503920" cy="495604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dirty="0" smtClean="0"/>
              <a:t>Supporting minority students to enter mainstream society</a:t>
            </a:r>
          </a:p>
          <a:p>
            <a:pPr algn="ctr">
              <a:buNone/>
            </a:pPr>
            <a:r>
              <a:rPr lang="en-US" i="1" dirty="0" smtClean="0"/>
              <a:t>Policies that promote family involvement</a:t>
            </a:r>
          </a:p>
          <a:p>
            <a:pPr algn="ctr">
              <a:buNone/>
            </a:pPr>
            <a:endParaRPr lang="en-US" i="1" dirty="0" smtClean="0"/>
          </a:p>
          <a:p>
            <a:r>
              <a:rPr lang="en-US" dirty="0" smtClean="0"/>
              <a:t>Adapting materials and activities to accommodate families of all backgrounds, languages, and circumstances</a:t>
            </a:r>
          </a:p>
          <a:p>
            <a:r>
              <a:rPr lang="en-US" dirty="0" smtClean="0"/>
              <a:t>Communicating often with families </a:t>
            </a:r>
          </a:p>
          <a:p>
            <a:pPr lvl="1"/>
            <a:r>
              <a:rPr lang="en-US" dirty="0" smtClean="0"/>
              <a:t>Formally and informally </a:t>
            </a:r>
          </a:p>
          <a:p>
            <a:pPr lvl="1"/>
            <a:r>
              <a:rPr lang="en-US" dirty="0" smtClean="0"/>
              <a:t>Translators</a:t>
            </a:r>
          </a:p>
          <a:p>
            <a:r>
              <a:rPr lang="en-US" dirty="0" smtClean="0"/>
              <a:t>Involving families in school planning and decision-making processes </a:t>
            </a:r>
          </a:p>
          <a:p>
            <a:r>
              <a:rPr lang="en-US" dirty="0" smtClean="0"/>
              <a:t>Acknowledge commonalities and differences of a diverse classroom</a:t>
            </a:r>
          </a:p>
          <a:p>
            <a:r>
              <a:rPr lang="en-US" dirty="0" smtClean="0"/>
              <a:t>Providing resources for families to support students learning at home</a:t>
            </a:r>
          </a:p>
          <a:p>
            <a:r>
              <a:rPr lang="en-US" dirty="0" smtClean="0"/>
              <a:t>Help low-income families obtain the supports and services to assist in basic needs</a:t>
            </a:r>
          </a:p>
          <a:p>
            <a:r>
              <a:rPr lang="en-US" dirty="0" smtClean="0"/>
              <a:t>Involve yourself in community</a:t>
            </a:r>
          </a:p>
          <a:p>
            <a:r>
              <a:rPr lang="en-US" dirty="0" smtClean="0"/>
              <a:t>Flexible scheduling to accommodate work schedules, transportation, child care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1.bp.blogspot.com/-opx01fxN6Ac/TlkxEzk0nrI/AAAAAAAAAY4/pSXWFzqt0kE/s1600/multiple-intelligences%5B2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599"/>
            <a:ext cx="4876800" cy="6096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24384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Using Howard Gardner’s Multiple Intelligence theory to support minority students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079480"/>
            <a:ext cx="800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/>
              <a:t>“There is not a Black America and a White America and Latino America and Asian America—there is the United States of America .” </a:t>
            </a:r>
          </a:p>
          <a:p>
            <a:endParaRPr lang="en-US" sz="3600" i="1" dirty="0"/>
          </a:p>
          <a:p>
            <a:r>
              <a:rPr lang="en-US" sz="3600" i="1" dirty="0" smtClean="0"/>
              <a:t>				– Barak Obama</a:t>
            </a:r>
            <a:endParaRPr 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2690336"/>
            <a:ext cx="853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Auerbach</a:t>
            </a:r>
            <a:r>
              <a:rPr lang="en-US" dirty="0"/>
              <a:t>, S. (2009). Walking the Walk: Portraits in Leadership for Family </a:t>
            </a:r>
            <a:r>
              <a:rPr lang="en-US" dirty="0" smtClean="0"/>
              <a:t>	Engagement </a:t>
            </a:r>
            <a:r>
              <a:rPr lang="en-US" dirty="0"/>
              <a:t>in Urban Schools. School Community Journal, 19(1), 9-32.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Boethel</a:t>
            </a:r>
            <a:r>
              <a:rPr lang="en-US" dirty="0"/>
              <a:t>, M., &amp; Southwest Educational Development Lab., A. X. (2003). Diversity: </a:t>
            </a:r>
            <a:r>
              <a:rPr lang="en-US" dirty="0" smtClean="0"/>
              <a:t>	School</a:t>
            </a:r>
            <a:r>
              <a:rPr lang="en-US" dirty="0"/>
              <a:t>, Family, &amp; Community Connections. Annual Synthesis, 2003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Hakuta</a:t>
            </a:r>
            <a:r>
              <a:rPr lang="en-US" dirty="0"/>
              <a:t>, K. (2011). Educating Language Minority Students and Affirming Their </a:t>
            </a:r>
            <a:r>
              <a:rPr lang="en-US" dirty="0" smtClean="0"/>
              <a:t>	Equal </a:t>
            </a:r>
            <a:r>
              <a:rPr lang="en-US" dirty="0"/>
              <a:t>Rights: Research and Practical Perspectives. </a:t>
            </a:r>
            <a:r>
              <a:rPr lang="en-US" i="1" dirty="0"/>
              <a:t>Educational </a:t>
            </a:r>
            <a:r>
              <a:rPr lang="en-US" i="1" dirty="0" smtClean="0"/>
              <a:t>	Researcher</a:t>
            </a:r>
            <a:r>
              <a:rPr lang="en-US" dirty="0"/>
              <a:t>, </a:t>
            </a:r>
            <a:r>
              <a:rPr lang="en-US" i="1" dirty="0"/>
              <a:t>40</a:t>
            </a:r>
            <a:r>
              <a:rPr lang="en-US" dirty="0"/>
              <a:t>(4), 163-174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Morgan, H. (2010). Improving Schooling for Cultural Minorities: The Right 	Teaching Styles Can Make a Big Difference. </a:t>
            </a:r>
            <a:r>
              <a:rPr lang="en-US" i="1" dirty="0" smtClean="0"/>
              <a:t>Educational Horizons</a:t>
            </a:r>
            <a:r>
              <a:rPr lang="en-US" dirty="0" smtClean="0"/>
              <a:t>, </a:t>
            </a:r>
            <a:r>
              <a:rPr lang="en-US" i="1" dirty="0" smtClean="0"/>
              <a:t>88</a:t>
            </a:r>
            <a:r>
              <a:rPr lang="en-US" dirty="0" smtClean="0"/>
              <a:t>(2), 	114-120.</a:t>
            </a:r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crecord.org/Html/39_182.htm_g/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2636"/>
            <a:ext cx="4953000" cy="6165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4647" t="5394" r="4167" b="6639"/>
          <a:stretch>
            <a:fillRect/>
          </a:stretch>
        </p:blipFill>
        <p:spPr bwMode="auto">
          <a:xfrm>
            <a:off x="3590925" y="1676400"/>
            <a:ext cx="5476875" cy="46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1447801"/>
            <a:ext cx="3352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CAPITOL HILL . DENVER, CO</a:t>
            </a:r>
          </a:p>
          <a:p>
            <a:pPr>
              <a:spcBef>
                <a:spcPts val="600"/>
              </a:spcBef>
            </a:pP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  Capitol </a:t>
            </a:r>
            <a:r>
              <a:rPr lang="en-US" dirty="0"/>
              <a:t>Hill </a:t>
            </a:r>
            <a:r>
              <a:rPr lang="en-US" dirty="0" smtClean="0"/>
              <a:t>neighborhood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  Denver's </a:t>
            </a:r>
            <a:r>
              <a:rPr lang="en-US" dirty="0"/>
              <a:t>most densely populated </a:t>
            </a:r>
            <a:r>
              <a:rPr lang="en-US" dirty="0" smtClean="0"/>
              <a:t>neighborhood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  Historic </a:t>
            </a:r>
            <a:r>
              <a:rPr lang="en-US" dirty="0"/>
              <a:t>mansions, apartments and condo </a:t>
            </a:r>
            <a:r>
              <a:rPr lang="en-US" dirty="0" smtClean="0"/>
              <a:t>buildings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  Highly-trafficked </a:t>
            </a:r>
            <a:r>
              <a:rPr lang="en-US" dirty="0"/>
              <a:t>area that </a:t>
            </a:r>
            <a:r>
              <a:rPr lang="en-US" dirty="0" smtClean="0"/>
              <a:t>consists </a:t>
            </a:r>
            <a:r>
              <a:rPr lang="en-US" dirty="0"/>
              <a:t>of numerous restaurants, bars, stores, businesses, churches, concert venues, and </a:t>
            </a:r>
            <a:r>
              <a:rPr lang="en-US" dirty="0" smtClean="0"/>
              <a:t>parks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  Population </a:t>
            </a:r>
            <a:r>
              <a:rPr lang="en-US" dirty="0"/>
              <a:t>of this area is over </a:t>
            </a:r>
            <a:r>
              <a:rPr lang="en-US" dirty="0" smtClean="0"/>
              <a:t>17,000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Community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Community</a:t>
            </a:r>
            <a:endParaRPr lang="en-US" dirty="0"/>
          </a:p>
        </p:txBody>
      </p:sp>
      <p:pic>
        <p:nvPicPr>
          <p:cNvPr id="6" name="Picture 5" descr="D:\DCIM\105___09\IMG_3102.JPG"/>
          <p:cNvPicPr/>
          <p:nvPr/>
        </p:nvPicPr>
        <p:blipFill>
          <a:blip r:embed="rId2" cstate="print"/>
          <a:srcRect t="11516"/>
          <a:stretch>
            <a:fillRect/>
          </a:stretch>
        </p:blipFill>
        <p:spPr bwMode="auto">
          <a:xfrm>
            <a:off x="1219200" y="3391631"/>
            <a:ext cx="4419600" cy="293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:\DCIM\105___09\IMG_31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670" y="1447800"/>
            <a:ext cx="2400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 flipH="1">
            <a:off x="152400" y="1600200"/>
            <a:ext cx="6858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Most common type of housing in the neighborhood is apartment housing (more than 40 %)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 smtClean="0">
                <a:ea typeface="Times New Roman" pitchFamily="18" charset="0"/>
                <a:cs typeface="Arial" pitchFamily="34" charset="0"/>
              </a:rPr>
              <a:t>  P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ercentage of renters in this area is 73% of the population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The median price for homes is $360,723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There are also large apartment buildings and single family homes that range from the low $200,000 to over $1.5 million. </a:t>
            </a:r>
            <a:endParaRPr kumimoji="0" lang="en-US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Community</a:t>
            </a:r>
            <a:endParaRPr lang="en-US" dirty="0"/>
          </a:p>
        </p:txBody>
      </p:sp>
      <p:pic>
        <p:nvPicPr>
          <p:cNvPr id="4" name="Content Placeholder 3" descr="D:\DCIM\105___09\IMG_3095.JPG"/>
          <p:cNvPicPr>
            <a:picLocks/>
          </p:cNvPicPr>
          <p:nvPr/>
        </p:nvPicPr>
        <p:blipFill>
          <a:blip r:embed="rId2" cstate="print"/>
          <a:srcRect t="10714" b="14286"/>
          <a:stretch>
            <a:fillRect/>
          </a:stretch>
        </p:blipFill>
        <p:spPr bwMode="auto">
          <a:xfrm>
            <a:off x="4648200" y="4038600"/>
            <a:ext cx="426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Paige\Pictures\Denver 1st Month\010.JPG"/>
          <p:cNvPicPr/>
          <p:nvPr/>
        </p:nvPicPr>
        <p:blipFill>
          <a:blip r:embed="rId3" cstate="print"/>
          <a:srcRect b="24000"/>
          <a:stretch>
            <a:fillRect/>
          </a:stretch>
        </p:blipFill>
        <p:spPr bwMode="auto">
          <a:xfrm>
            <a:off x="228600" y="4038600"/>
            <a:ext cx="434573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04800" y="303907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 There </a:t>
            </a:r>
            <a:r>
              <a:rPr lang="en-US" dirty="0"/>
              <a:t>are many restaurants, small businesses, office buildings, and stores - an approximation would be about </a:t>
            </a:r>
            <a:r>
              <a:rPr lang="en-US" dirty="0" smtClean="0"/>
              <a:t>1,000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Many parks in the area (</a:t>
            </a:r>
            <a:r>
              <a:rPr lang="en-US" dirty="0" err="1" smtClean="0"/>
              <a:t>Cheeseman</a:t>
            </a:r>
            <a:r>
              <a:rPr lang="en-US" dirty="0" smtClean="0"/>
              <a:t> Park a few blocks away)</a:t>
            </a:r>
            <a:endParaRPr lang="en-US" dirty="0"/>
          </a:p>
        </p:txBody>
      </p:sp>
      <p:pic>
        <p:nvPicPr>
          <p:cNvPr id="7" name="Picture 6" descr="D:\DCIM\105___09\IMG_3117.JPG"/>
          <p:cNvPicPr/>
          <p:nvPr/>
        </p:nvPicPr>
        <p:blipFill>
          <a:blip r:embed="rId4" cstate="print"/>
          <a:srcRect t="23282" b="31818"/>
          <a:stretch>
            <a:fillRect/>
          </a:stretch>
        </p:blipFill>
        <p:spPr bwMode="auto">
          <a:xfrm>
            <a:off x="2438400" y="1636674"/>
            <a:ext cx="4191000" cy="141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447801"/>
            <a:ext cx="4648200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DENVER PUBLIC SCHOOLS</a:t>
            </a:r>
          </a:p>
          <a:p>
            <a:pPr>
              <a:spcBef>
                <a:spcPts val="600"/>
              </a:spcBef>
            </a:pPr>
            <a:endParaRPr lang="en-US" sz="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Comprised </a:t>
            </a:r>
            <a:r>
              <a:rPr lang="en-US" dirty="0"/>
              <a:t>of 162 </a:t>
            </a:r>
            <a:r>
              <a:rPr lang="en-US" dirty="0" smtClean="0"/>
              <a:t>schools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Elementary</a:t>
            </a:r>
            <a:r>
              <a:rPr lang="en-US" sz="1600" dirty="0"/>
              <a:t>: 73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K-8 </a:t>
            </a:r>
            <a:r>
              <a:rPr lang="en-US" sz="1600" dirty="0"/>
              <a:t>Schools: 16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K-12 </a:t>
            </a:r>
            <a:r>
              <a:rPr lang="en-US" sz="1600" dirty="0"/>
              <a:t>Schools: 4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Middle</a:t>
            </a:r>
            <a:r>
              <a:rPr lang="en-US" sz="1600" dirty="0"/>
              <a:t>: 16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High </a:t>
            </a:r>
            <a:r>
              <a:rPr lang="en-US" sz="1600" dirty="0"/>
              <a:t>(traditional): 12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Charter</a:t>
            </a:r>
            <a:r>
              <a:rPr lang="en-US" sz="1600" dirty="0"/>
              <a:t>: 30 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Other</a:t>
            </a:r>
            <a:r>
              <a:rPr lang="en-US" sz="1600" dirty="0"/>
              <a:t>: </a:t>
            </a:r>
            <a:r>
              <a:rPr lang="en-US" sz="1600" dirty="0" smtClean="0"/>
              <a:t>5</a:t>
            </a:r>
            <a:endParaRPr lang="en-US" sz="1600" dirty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 Intensive </a:t>
            </a:r>
            <a:r>
              <a:rPr lang="en-US" sz="1600" dirty="0"/>
              <a:t>Pathways: </a:t>
            </a:r>
            <a:r>
              <a:rPr lang="en-US" sz="1600" dirty="0" smtClean="0"/>
              <a:t>6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Total </a:t>
            </a:r>
            <a:r>
              <a:rPr lang="en-US" dirty="0"/>
              <a:t>enrollment </a:t>
            </a:r>
            <a:r>
              <a:rPr lang="en-US" dirty="0" smtClean="0"/>
              <a:t>is 81,438 students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58.0</a:t>
            </a:r>
            <a:r>
              <a:rPr lang="en-US" dirty="0"/>
              <a:t>% </a:t>
            </a:r>
            <a:r>
              <a:rPr lang="en-US" dirty="0" smtClean="0"/>
              <a:t>Hispanic</a:t>
            </a:r>
            <a:r>
              <a:rPr lang="en-US" dirty="0"/>
              <a:t>, 20.3% </a:t>
            </a:r>
            <a:r>
              <a:rPr lang="en-US" dirty="0" smtClean="0"/>
              <a:t> Caucasian</a:t>
            </a:r>
            <a:r>
              <a:rPr lang="en-US" dirty="0"/>
              <a:t>, and 14.5% </a:t>
            </a:r>
            <a:r>
              <a:rPr lang="en-US" dirty="0" smtClean="0"/>
              <a:t>African American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69% free </a:t>
            </a:r>
            <a:r>
              <a:rPr lang="en-US" dirty="0"/>
              <a:t>and reduced </a:t>
            </a:r>
            <a:r>
              <a:rPr lang="en-US" dirty="0" smtClean="0"/>
              <a:t>lunch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34% English </a:t>
            </a:r>
            <a:r>
              <a:rPr lang="en-US" dirty="0"/>
              <a:t>language learners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11.41% Gifted and Talented Students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51.8% Graduation rate (</a:t>
            </a:r>
            <a:r>
              <a:rPr lang="en-US" dirty="0"/>
              <a:t>completer rate is 65.4</a:t>
            </a:r>
            <a:r>
              <a:rPr lang="en-US" dirty="0" smtClean="0"/>
              <a:t>%)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District</a:t>
            </a:r>
            <a:endParaRPr lang="en-US" dirty="0"/>
          </a:p>
        </p:txBody>
      </p:sp>
      <p:pic>
        <p:nvPicPr>
          <p:cNvPr id="15362" name="Picture 2" descr="https://encrypted-tbn3.google.com/images?q=tbn:ANd9GcSUjo7oEFne7KIrroWGFbq_FK-VKGGVyrrchvdvjSRn7KbZro4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5023104"/>
            <a:ext cx="3276600" cy="1834896"/>
          </a:xfrm>
          <a:prstGeom prst="rect">
            <a:avLst/>
          </a:prstGeom>
          <a:noFill/>
        </p:spPr>
      </p:pic>
      <p:pic>
        <p:nvPicPr>
          <p:cNvPr id="15364" name="Picture 4" descr="http://www.denvercomiccon.com/wp-content/uploads/2011/06/Downtown_Denver_with_over300sunnyDaysay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1924" y="1654628"/>
            <a:ext cx="4426131" cy="276633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600201"/>
            <a:ext cx="464820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DORA MOORE K-8</a:t>
            </a:r>
          </a:p>
          <a:p>
            <a:pPr>
              <a:spcBef>
                <a:spcPts val="600"/>
              </a:spcBef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ECE –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400 students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58 Special Needs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19 Gifted and talented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91 English Language Learners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77% Free and Reduced Lunch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Platoon classrooms, 3</a:t>
            </a:r>
            <a:r>
              <a:rPr lang="en-US" baseline="30000" dirty="0" smtClean="0"/>
              <a:t>rd</a:t>
            </a:r>
            <a:r>
              <a:rPr lang="en-US" dirty="0" smtClean="0"/>
              <a:t> grade and up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American Indian 4%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Asian 3%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Hispanic 36%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Black 24%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White 33</a:t>
            </a:r>
            <a:r>
              <a:rPr lang="en-US" dirty="0"/>
              <a:t>%</a:t>
            </a:r>
            <a:endParaRPr lang="en-US" u="sng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Picture 8" descr="D:\DCIM\105___09\IMG_30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2628" y="1981200"/>
            <a:ext cx="4267200" cy="3498056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Font typeface="Wingdings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  Title I School</a:t>
            </a:r>
          </a:p>
          <a:p>
            <a:pPr marL="0" lvl="0" indent="0">
              <a:spcBef>
                <a:spcPts val="0"/>
              </a:spcBef>
              <a:buClrTx/>
              <a:buSzTx/>
              <a:buFont typeface="Wingdings" pitchFamily="2" charset="2"/>
              <a:buChar char="§"/>
            </a:pPr>
            <a:r>
              <a:rPr lang="en-US" sz="1800" dirty="0" smtClean="0">
                <a:solidFill>
                  <a:prstClr val="black"/>
                </a:solidFill>
              </a:rPr>
              <a:t>  Academic Achievement Status </a:t>
            </a:r>
          </a:p>
          <a:p>
            <a:pPr marL="274320" lvl="1" indent="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  </a:t>
            </a:r>
            <a:r>
              <a:rPr lang="en-US" sz="1800" i="1" dirty="0" smtClean="0">
                <a:solidFill>
                  <a:prstClr val="black"/>
                </a:solidFill>
              </a:rPr>
              <a:t>APPROACHING </a:t>
            </a:r>
            <a:r>
              <a:rPr lang="en-US" sz="1800" dirty="0" smtClean="0">
                <a:solidFill>
                  <a:prstClr val="black"/>
                </a:solidFill>
              </a:rPr>
              <a:t>federal and state expectations in reading, writing, math, and science</a:t>
            </a:r>
          </a:p>
          <a:p>
            <a:pPr marL="274320" lvl="1" indent="0">
              <a:spcBef>
                <a:spcPts val="0"/>
              </a:spcBef>
              <a:buClrTx/>
              <a:buSzTx/>
              <a:buNone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1800" u="sng" dirty="0" smtClean="0">
                <a:solidFill>
                  <a:prstClr val="black"/>
                </a:solidFill>
              </a:rPr>
              <a:t>School Performance</a:t>
            </a:r>
            <a:r>
              <a:rPr lang="en-US" sz="1800" dirty="0" smtClean="0">
                <a:solidFill>
                  <a:prstClr val="black"/>
                </a:solidFill>
              </a:rPr>
              <a:t>: 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(Accreditation “on watch”)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1800" dirty="0" smtClean="0">
                <a:solidFill>
                  <a:prstClr val="black"/>
                </a:solidFill>
              </a:rPr>
              <a:t>% of Students Proficient or Advanced</a:t>
            </a:r>
          </a:p>
          <a:p>
            <a:pPr marL="457200" lvl="1" indent="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 Reading 54.4% </a:t>
            </a:r>
          </a:p>
          <a:p>
            <a:pPr marL="457200" lvl="1" indent="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 Mathematics 57.2%</a:t>
            </a:r>
          </a:p>
          <a:p>
            <a:pPr marL="457200" lvl="1" indent="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 Writing 35.4%</a:t>
            </a:r>
          </a:p>
          <a:p>
            <a:pPr marL="457200" lvl="1" indent="0"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 Science 30.4%</a:t>
            </a:r>
            <a:endParaRPr lang="en-US" sz="2300" dirty="0" smtClean="0">
              <a:solidFill>
                <a:prstClr val="black"/>
              </a:solidFill>
            </a:endParaRPr>
          </a:p>
        </p:txBody>
      </p:sp>
      <p:pic>
        <p:nvPicPr>
          <p:cNvPr id="34818" name="Picture 2" descr="https://encrypted-tbn3.google.com/images?q=tbn:ANd9GcRtSYA82Vshl97FXeREAEmGxwjcZXBhOWfULPUvSOFaBBRZd8_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971800"/>
            <a:ext cx="3538347" cy="2819400"/>
          </a:xfrm>
          <a:prstGeom prst="rect">
            <a:avLst/>
          </a:prstGeom>
          <a:noFill/>
          <a:ln w="44450">
            <a:solidFill>
              <a:schemeClr val="tx1">
                <a:lumMod val="50000"/>
                <a:lumOff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1010</TotalTime>
  <Words>1162</Words>
  <Application>Microsoft Office PowerPoint</Application>
  <PresentationFormat>On-screen Show (4:3)</PresentationFormat>
  <Paragraphs>227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Civic</vt:lpstr>
      <vt:lpstr>Community Connection</vt:lpstr>
      <vt:lpstr>OUTLINE</vt:lpstr>
      <vt:lpstr>Slide 3</vt:lpstr>
      <vt:lpstr>Larger Community</vt:lpstr>
      <vt:lpstr>Larger Community</vt:lpstr>
      <vt:lpstr>Larger Community</vt:lpstr>
      <vt:lpstr>District</vt:lpstr>
      <vt:lpstr>School</vt:lpstr>
      <vt:lpstr>School</vt:lpstr>
      <vt:lpstr>Prior Experiences &amp; Knowledge</vt:lpstr>
      <vt:lpstr>Prior Experiences &amp; Knowledge</vt:lpstr>
      <vt:lpstr>Puzzles of Practice</vt:lpstr>
      <vt:lpstr>COMMUNITY INFLUENCES</vt:lpstr>
      <vt:lpstr> </vt:lpstr>
      <vt:lpstr>Teaching Practices</vt:lpstr>
      <vt:lpstr>CLASSROOM SUPPORTS</vt:lpstr>
      <vt:lpstr>CLASSROOM SUPPORTS</vt:lpstr>
      <vt:lpstr>School Practices</vt:lpstr>
      <vt:lpstr>Data Supports</vt:lpstr>
      <vt:lpstr>Data Supports</vt:lpstr>
      <vt:lpstr>Slide 21</vt:lpstr>
      <vt:lpstr>Social Context Constraints on Practice</vt:lpstr>
      <vt:lpstr>Building Community</vt:lpstr>
      <vt:lpstr>Slide 24</vt:lpstr>
      <vt:lpstr>Slide 25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Connection</dc:title>
  <dc:creator>Paige</dc:creator>
  <cp:lastModifiedBy>Paige</cp:lastModifiedBy>
  <cp:revision>14</cp:revision>
  <dcterms:created xsi:type="dcterms:W3CDTF">2012-01-24T05:58:18Z</dcterms:created>
  <dcterms:modified xsi:type="dcterms:W3CDTF">2012-01-31T07:42:15Z</dcterms:modified>
</cp:coreProperties>
</file>