
<file path=[Content_Types].xml><?xml version="1.0" encoding="utf-8"?>
<Types xmlns="http://schemas.openxmlformats.org/package/2006/content-types">
  <Default Extension="png" ContentType="image/png"/>
  <Default Extension="pdf" ContentType="application/pdf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0" r:id="rId1"/>
  </p:sldMasterIdLst>
  <p:sldIdLst>
    <p:sldId id="256" r:id="rId2"/>
    <p:sldId id="257" r:id="rId3"/>
    <p:sldId id="258" r:id="rId4"/>
    <p:sldId id="268" r:id="rId5"/>
    <p:sldId id="259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9" r:id="rId14"/>
    <p:sldId id="270" r:id="rId1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07" d="100"/>
          <a:sy n="107" d="100"/>
        </p:scale>
        <p:origin x="-109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/>
          <p:cNvSpPr/>
          <p:nvPr/>
        </p:nvSpPr>
        <p:spPr>
          <a:xfrm>
            <a:off x="341086" y="928914"/>
            <a:ext cx="8432800" cy="17707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707" y="968189"/>
            <a:ext cx="7799387" cy="1237130"/>
          </a:xfrm>
        </p:spPr>
        <p:txBody>
          <a:bodyPr anchor="b" anchorCtr="0"/>
          <a:lstStyle>
            <a:lvl1pPr algn="r">
              <a:lnSpc>
                <a:spcPts val="5000"/>
              </a:lnSpc>
              <a:defRPr sz="4600">
                <a:solidFill>
                  <a:schemeClr val="accent1"/>
                </a:solidFill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707" y="2209799"/>
            <a:ext cx="7799387" cy="466165"/>
          </a:xfrm>
        </p:spPr>
        <p:txBody>
          <a:bodyPr/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3F2A0-7C4A-F84A-B16B-CD2602315FC3}" type="datetimeFigureOut">
              <a:rPr lang="en-US" smtClean="0"/>
              <a:pPr/>
              <a:t>4/17/2012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05300" y="6492875"/>
            <a:ext cx="533400" cy="365125"/>
          </a:xfrm>
        </p:spPr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sz="1100" b="1" kern="1200">
                <a:solidFill>
                  <a:schemeClr val="bg1">
                    <a:lumMod val="6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fld id="{91974DF9-AD47-4691-BA21-BBFCE3637A9A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7" name="Rectangle 6"/>
          <p:cNvSpPr/>
          <p:nvPr/>
        </p:nvSpPr>
        <p:spPr>
          <a:xfrm>
            <a:off x="320040" y="320040"/>
            <a:ext cx="8503920" cy="6217920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457200" y="816802"/>
            <a:ext cx="8229600" cy="118872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9" name="Picture 8" descr="TitleSlideTop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457200"/>
            <a:ext cx="8229600" cy="356646"/>
          </a:xfrm>
          <a:prstGeom prst="rect">
            <a:avLst/>
          </a:prstGeom>
        </p:spPr>
      </p:pic>
      <p:pic>
        <p:nvPicPr>
          <p:cNvPr id="10" name="Picture 9" descr="TitleSlideBottom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2700601"/>
            <a:ext cx="8229600" cy="3700199"/>
          </a:xfrm>
          <a:prstGeom prst="rect">
            <a:avLst/>
          </a:prstGeom>
        </p:spPr>
      </p:pic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8247" y="6492875"/>
            <a:ext cx="34155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100" b="1" kern="1200">
                <a:solidFill>
                  <a:schemeClr val="bg1">
                    <a:lumMod val="6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Rectangle 6"/>
          <p:cNvSpPr/>
          <p:nvPr/>
        </p:nvSpPr>
        <p:spPr>
          <a:xfrm>
            <a:off x="355600" y="566057"/>
            <a:ext cx="8396514" cy="25980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Rectangle 4"/>
          <p:cNvSpPr/>
          <p:nvPr/>
        </p:nvSpPr>
        <p:spPr>
          <a:xfrm>
            <a:off x="320040" y="320040"/>
            <a:ext cx="8503920" cy="6217920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Rectangle 5"/>
          <p:cNvSpPr/>
          <p:nvPr/>
        </p:nvSpPr>
        <p:spPr>
          <a:xfrm>
            <a:off x="457200" y="457200"/>
            <a:ext cx="8229600" cy="118872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3F2A0-7C4A-F84A-B16B-CD2602315FC3}" type="datetimeFigureOut">
              <a:rPr lang="en-US" smtClean="0"/>
              <a:pPr/>
              <a:t>4/17/2012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6EA7B-AE9E-894C-9AB5-1397BEC9599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/>
          <p:cNvSpPr/>
          <p:nvPr/>
        </p:nvSpPr>
        <p:spPr>
          <a:xfrm>
            <a:off x="333828" y="566057"/>
            <a:ext cx="8454571" cy="21335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320040" y="320040"/>
            <a:ext cx="8503920" cy="6217920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Rectangle 8"/>
          <p:cNvSpPr/>
          <p:nvPr/>
        </p:nvSpPr>
        <p:spPr>
          <a:xfrm>
            <a:off x="457200" y="457200"/>
            <a:ext cx="8229600" cy="118872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8368" y="1644868"/>
            <a:ext cx="3657600" cy="1098332"/>
          </a:xfrm>
        </p:spPr>
        <p:txBody>
          <a:bodyPr anchor="b"/>
          <a:lstStyle>
            <a:lvl1pPr algn="l">
              <a:defRPr sz="3600" b="0">
                <a:solidFill>
                  <a:schemeClr val="accent1"/>
                </a:solidFill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28032" y="654268"/>
            <a:ext cx="3657600" cy="54864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8368" y="2774731"/>
            <a:ext cx="3657600" cy="3168869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3F2A0-7C4A-F84A-B16B-CD2602315FC3}" type="datetimeFigureOut">
              <a:rPr lang="en-US" smtClean="0"/>
              <a:pPr/>
              <a:t>4/17/2012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6EA7B-AE9E-894C-9AB5-1397BEC9599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/>
          <p:cNvSpPr/>
          <p:nvPr/>
        </p:nvSpPr>
        <p:spPr>
          <a:xfrm>
            <a:off x="355600" y="348343"/>
            <a:ext cx="8432800" cy="235131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320040" y="320040"/>
            <a:ext cx="8503920" cy="6217920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Rectangle 8"/>
          <p:cNvSpPr/>
          <p:nvPr/>
        </p:nvSpPr>
        <p:spPr>
          <a:xfrm rot="5400000">
            <a:off x="5598058" y="3310469"/>
            <a:ext cx="5943600" cy="237061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8368" y="1644868"/>
            <a:ext cx="3657600" cy="1098332"/>
          </a:xfrm>
        </p:spPr>
        <p:txBody>
          <a:bodyPr anchor="b"/>
          <a:lstStyle>
            <a:lvl1pPr algn="l">
              <a:defRPr sz="3600" b="0">
                <a:solidFill>
                  <a:schemeClr val="accent1"/>
                </a:solidFill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8368" y="2774731"/>
            <a:ext cx="3657600" cy="3168869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3F2A0-7C4A-F84A-B16B-CD2602315FC3}" type="datetimeFigureOut">
              <a:rPr lang="en-US" smtClean="0"/>
              <a:pPr/>
              <a:t>4/17/2012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6EA7B-AE9E-894C-9AB5-1397BEC9599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4828032" y="457200"/>
            <a:ext cx="3621024" cy="5943600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286000"/>
            <a:ext cx="7874000" cy="38401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3F2A0-7C4A-F84A-B16B-CD2602315FC3}" type="datetimeFigureOut">
              <a:rPr lang="en-US" smtClean="0"/>
              <a:pPr/>
              <a:t>4/17/2012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6EA7B-AE9E-894C-9AB5-1397BEC9599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/>
          <p:cNvSpPr/>
          <p:nvPr/>
        </p:nvSpPr>
        <p:spPr>
          <a:xfrm>
            <a:off x="348342" y="362857"/>
            <a:ext cx="8440057" cy="23368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9" name="Picture 8" descr="VerticalRigh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11668" y="457200"/>
            <a:ext cx="1546230" cy="594360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 rot="5400000">
            <a:off x="4074414" y="3369564"/>
            <a:ext cx="5943600" cy="118872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19582" y="693738"/>
            <a:ext cx="1491018" cy="5432425"/>
          </a:xfrm>
        </p:spPr>
        <p:txBody>
          <a:bodyPr vert="eaVert" tIns="45720" bIns="45720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93738"/>
            <a:ext cx="6019800" cy="54324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3F2A0-7C4A-F84A-B16B-CD2602315FC3}" type="datetimeFigureOut">
              <a:rPr lang="en-US" smtClean="0"/>
              <a:pPr/>
              <a:t>4/17/2012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6EA7B-AE9E-894C-9AB5-1397BEC9599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20040" y="320040"/>
            <a:ext cx="8503920" cy="6217920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3F2A0-7C4A-F84A-B16B-CD2602315FC3}" type="datetimeFigureOut">
              <a:rPr lang="en-US" smtClean="0"/>
              <a:pPr/>
              <a:t>4/17/2012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6EA7B-AE9E-894C-9AB5-1397BEC9599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/>
          <p:cNvSpPr/>
          <p:nvPr/>
        </p:nvSpPr>
        <p:spPr>
          <a:xfrm>
            <a:off x="326571" y="362857"/>
            <a:ext cx="8440058" cy="25182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98041" y="3575712"/>
            <a:ext cx="5396671" cy="1340467"/>
          </a:xfrm>
        </p:spPr>
        <p:txBody>
          <a:bodyPr tIns="0" bIns="0" anchor="b" anchorCtr="0"/>
          <a:lstStyle>
            <a:lvl1pPr algn="r">
              <a:defRPr sz="4600" b="0" cap="none" baseline="0">
                <a:solidFill>
                  <a:schemeClr val="accent1"/>
                </a:solidFill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98041" y="4980297"/>
            <a:ext cx="5396671" cy="810904"/>
          </a:xfrm>
        </p:spPr>
        <p:txBody>
          <a:bodyPr tIns="0" bIns="0" anchor="t" anchorCtr="0">
            <a:normAutofit/>
          </a:bodyPr>
          <a:lstStyle>
            <a:lvl1pPr marL="0" indent="0" algn="r">
              <a:spcBef>
                <a:spcPts val="300"/>
              </a:spcBef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3F2A0-7C4A-F84A-B16B-CD2602315FC3}" type="datetimeFigureOut">
              <a:rPr lang="en-US" smtClean="0"/>
              <a:pPr/>
              <a:t>4/17/2012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06824" y="6492240"/>
            <a:ext cx="533400" cy="365125"/>
          </a:xfrm>
        </p:spPr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sz="1100" b="1" kern="1200">
                <a:solidFill>
                  <a:schemeClr val="bg1">
                    <a:lumMod val="6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fld id="{CE56EA7B-AE9E-894C-9AB5-1397BEC95997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SectionHeaderLef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0647" y="457200"/>
            <a:ext cx="2216561" cy="59436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320040" y="320040"/>
            <a:ext cx="8503920" cy="6217920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Rectangle 8"/>
          <p:cNvSpPr/>
          <p:nvPr/>
        </p:nvSpPr>
        <p:spPr>
          <a:xfrm rot="5400000">
            <a:off x="-222366" y="3369564"/>
            <a:ext cx="5943600" cy="118872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8904" y="2286000"/>
            <a:ext cx="3657600" cy="38401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31308" y="2286000"/>
            <a:ext cx="3657600" cy="3840163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3F2A0-7C4A-F84A-B16B-CD2602315FC3}" type="datetimeFigureOut">
              <a:rPr lang="en-US" smtClean="0"/>
              <a:pPr/>
              <a:t>4/17/2012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6EA7B-AE9E-894C-9AB5-1397BEC9599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3388" y="2040081"/>
            <a:ext cx="3657600" cy="730415"/>
          </a:xfrm>
        </p:spPr>
        <p:txBody>
          <a:bodyPr tIns="0" bIns="0" anchor="ctr" anchorCtr="0">
            <a:noAutofit/>
          </a:bodyPr>
          <a:lstStyle>
            <a:lvl1pPr marL="0" indent="0" algn="ctr">
              <a:lnSpc>
                <a:spcPts val="3000"/>
              </a:lnSpc>
              <a:spcBef>
                <a:spcPts val="300"/>
              </a:spcBef>
              <a:buNone/>
              <a:defRPr sz="26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3388" y="2797175"/>
            <a:ext cx="3657600" cy="332898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28032" y="2040081"/>
            <a:ext cx="3657600" cy="730415"/>
          </a:xfrm>
        </p:spPr>
        <p:txBody>
          <a:bodyPr tIns="0" bIns="0" anchor="ctr" anchorCtr="0">
            <a:noAutofit/>
          </a:bodyPr>
          <a:lstStyle>
            <a:lvl1pPr marL="0" indent="0" algn="ctr">
              <a:lnSpc>
                <a:spcPts val="3000"/>
              </a:lnSpc>
              <a:spcBef>
                <a:spcPts val="300"/>
              </a:spcBef>
              <a:buNone/>
              <a:defRPr sz="26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28032" y="2797175"/>
            <a:ext cx="3657600" cy="332898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3F2A0-7C4A-F84A-B16B-CD2602315FC3}" type="datetimeFigureOut">
              <a:rPr lang="en-US" smtClean="0"/>
              <a:pPr/>
              <a:t>4/17/2012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6EA7B-AE9E-894C-9AB5-1397BEC95997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884488" y="4484687"/>
            <a:ext cx="3375025" cy="1588"/>
          </a:xfrm>
          <a:prstGeom prst="line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4050" y="2286001"/>
            <a:ext cx="7848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3F2A0-7C4A-F84A-B16B-CD2602315FC3}" type="datetimeFigureOut">
              <a:rPr lang="en-US" smtClean="0"/>
              <a:pPr/>
              <a:t>4/17/2012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6EA7B-AE9E-894C-9AB5-1397BEC9599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654050" y="4302966"/>
            <a:ext cx="7848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28032" y="2286001"/>
            <a:ext cx="3657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3F2A0-7C4A-F84A-B16B-CD2602315FC3}" type="datetimeFigureOut">
              <a:rPr lang="en-US" smtClean="0"/>
              <a:pPr/>
              <a:t>4/17/2012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6EA7B-AE9E-894C-9AB5-1397BEC9599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4828032" y="4302966"/>
            <a:ext cx="3657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8" name="Content Placeholder 2"/>
          <p:cNvSpPr>
            <a:spLocks noGrp="1"/>
          </p:cNvSpPr>
          <p:nvPr>
            <p:ph sz="half" idx="14"/>
          </p:nvPr>
        </p:nvSpPr>
        <p:spPr>
          <a:xfrm>
            <a:off x="654085" y="2286000"/>
            <a:ext cx="3657600" cy="38401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28032" y="2286001"/>
            <a:ext cx="3657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3F2A0-7C4A-F84A-B16B-CD2602315FC3}" type="datetimeFigureOut">
              <a:rPr lang="en-US" smtClean="0"/>
              <a:pPr/>
              <a:t>4/17/2012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6EA7B-AE9E-894C-9AB5-1397BEC9599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4828032" y="4302966"/>
            <a:ext cx="3657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0" name="Content Placeholder 2"/>
          <p:cNvSpPr>
            <a:spLocks noGrp="1"/>
          </p:cNvSpPr>
          <p:nvPr>
            <p:ph sz="half" idx="14"/>
          </p:nvPr>
        </p:nvSpPr>
        <p:spPr>
          <a:xfrm>
            <a:off x="658906" y="2286001"/>
            <a:ext cx="3657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1" name="Content Placeholder 2"/>
          <p:cNvSpPr>
            <a:spLocks noGrp="1"/>
          </p:cNvSpPr>
          <p:nvPr>
            <p:ph sz="half" idx="15"/>
          </p:nvPr>
        </p:nvSpPr>
        <p:spPr>
          <a:xfrm>
            <a:off x="658906" y="4302966"/>
            <a:ext cx="3657600" cy="1828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3F2A0-7C4A-F84A-B16B-CD2602315FC3}" type="datetimeFigureOut">
              <a:rPr lang="en-US" smtClean="0"/>
              <a:pPr/>
              <a:t>4/17/2012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6EA7B-AE9E-894C-9AB5-1397BEC9599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RunningTop-R.jp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57200" y="457200"/>
            <a:ext cx="8229600" cy="1382002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58813" y="456252"/>
            <a:ext cx="7824788" cy="1323041"/>
          </a:xfrm>
          <a:prstGeom prst="rect">
            <a:avLst/>
          </a:prstGeom>
          <a:effectLst/>
        </p:spPr>
        <p:txBody>
          <a:bodyPr vert="horz" lIns="91440" tIns="0" rIns="91440" bIns="0" rtlCol="0" anchor="b" anchorCtr="0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2286000"/>
            <a:ext cx="6197600" cy="38401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90360" y="6492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bg1">
                    <a:lumMod val="65000"/>
                  </a:schemeClr>
                </a:solidFill>
                <a:latin typeface="Calibri" pitchFamily="34" charset="0"/>
              </a:defRPr>
            </a:lvl1pPr>
          </a:lstStyle>
          <a:p>
            <a:fld id="{4CF3F2A0-7C4A-F84A-B16B-CD2602315FC3}" type="datetimeFigureOut">
              <a:rPr lang="en-US" smtClean="0"/>
              <a:pPr/>
              <a:t>4/17/2012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8247" y="6492875"/>
            <a:ext cx="34155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100" b="1" kern="1200">
                <a:solidFill>
                  <a:schemeClr val="bg1">
                    <a:lumMod val="6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78666" y="6149788"/>
            <a:ext cx="533400" cy="365125"/>
          </a:xfrm>
          <a:prstGeom prst="rect">
            <a:avLst/>
          </a:prstGeom>
        </p:spPr>
        <p:txBody>
          <a:bodyPr vert="horz" lIns="91440" tIns="91440" rIns="91440" bIns="91440" rtlCol="0" anchor="ctr"/>
          <a:lstStyle>
            <a:lvl1pPr algn="l">
              <a:defRPr sz="1800" b="0">
                <a:solidFill>
                  <a:schemeClr val="accent1"/>
                </a:solidFill>
                <a:latin typeface="Calibri" pitchFamily="34" charset="0"/>
              </a:defRPr>
            </a:lvl1pPr>
          </a:lstStyle>
          <a:p>
            <a:fld id="{CE56EA7B-AE9E-894C-9AB5-1397BEC9599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20040" y="320040"/>
            <a:ext cx="8503920" cy="6217920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457200" y="1840960"/>
            <a:ext cx="8229600" cy="118872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  <p:sldLayoutId id="2147483712" r:id="rId12"/>
    <p:sldLayoutId id="2147483713" r:id="rId13"/>
    <p:sldLayoutId id="2147483714" r:id="rId14"/>
  </p:sldLayoutIdLst>
  <p:txStyles>
    <p:titleStyle>
      <a:lvl1pPr algn="r" defTabSz="914400" rtl="0" eaLnBrk="1" latinLnBrk="0" hangingPunct="1">
        <a:lnSpc>
          <a:spcPts val="5400"/>
        </a:lnSpc>
        <a:spcBef>
          <a:spcPct val="0"/>
        </a:spcBef>
        <a:buNone/>
        <a:defRPr sz="5200" kern="1200"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j-lt"/>
          <a:ea typeface="+mj-ea"/>
          <a:cs typeface="+mj-cs"/>
        </a:defRPr>
      </a:lvl1pPr>
    </p:titleStyle>
    <p:bodyStyle>
      <a:lvl1pPr marL="282575" indent="-282575" algn="l" defTabSz="914400" rtl="0" eaLnBrk="1" latinLnBrk="0" hangingPunct="1">
        <a:spcBef>
          <a:spcPts val="1800"/>
        </a:spcBef>
        <a:buClr>
          <a:schemeClr val="accent1"/>
        </a:buClr>
        <a:buSzPct val="75000"/>
        <a:buFont typeface="Wingdings" pitchFamily="2" charset="2"/>
        <a:buChar char="n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577850" indent="-295275" algn="l" defTabSz="914400" rtl="0" eaLnBrk="1" latinLnBrk="0" hangingPunct="1">
        <a:spcBef>
          <a:spcPts val="600"/>
        </a:spcBef>
        <a:buClr>
          <a:schemeClr val="accent1"/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860425" indent="-282575" algn="l" defTabSz="914400" rtl="0" eaLnBrk="1" latinLnBrk="0" hangingPunct="1">
        <a:spcBef>
          <a:spcPts val="600"/>
        </a:spcBef>
        <a:buClr>
          <a:schemeClr val="accent1"/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143000" indent="-282575" algn="l" defTabSz="914400" rtl="0" eaLnBrk="1" latinLnBrk="0" hangingPunct="1">
        <a:spcBef>
          <a:spcPts val="600"/>
        </a:spcBef>
        <a:buClr>
          <a:schemeClr val="accent1"/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425575" indent="-282575" algn="l" defTabSz="914400" rtl="0" eaLnBrk="1" latinLnBrk="0" hangingPunct="1">
        <a:spcBef>
          <a:spcPts val="600"/>
        </a:spcBef>
        <a:buClr>
          <a:schemeClr val="accent1"/>
        </a:buClr>
        <a:buSzPct val="75000"/>
        <a:buFont typeface="Wingdings" pitchFamily="2" charset="2"/>
        <a:buChar char="n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6.pdf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Student in Context 2-4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457200" y="2214086"/>
            <a:ext cx="4038600" cy="2540189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4648200" y="2214086"/>
            <a:ext cx="4038600" cy="2540189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2"/>
              <a:srcRect/>
              <a:stretch>
                <a:fillRect/>
              </a:stretch>
            </p:blipFill>
          </mc:Choice>
          <mc:Fallback>
            <p:blipFill>
              <a:blip r:embed="rId3"/>
              <a:srcRect/>
              <a:stretch>
                <a:fillRect/>
              </a:stretch>
            </p:blipFill>
          </mc:Fallback>
        </mc:AlternateContent>
        <p:spPr bwMode="auto">
          <a:xfrm>
            <a:off x="457200" y="2214086"/>
            <a:ext cx="4038600" cy="31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8200" y="2214086"/>
            <a:ext cx="4077855" cy="31540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Community and Business Partnerships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Food to Table garden program </a:t>
            </a:r>
          </a:p>
          <a:p>
            <a:r>
              <a:rPr lang="en-US" dirty="0" smtClean="0"/>
              <a:t>5th Grade Music instruction/ instrument rental program- Wood Song </a:t>
            </a:r>
          </a:p>
          <a:p>
            <a:r>
              <a:rPr lang="en-US" dirty="0" smtClean="0"/>
              <a:t>Whole Foods Bag Credit Donation Program 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5800" y="2136903"/>
            <a:ext cx="4191000" cy="3989259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Data Analysis and Interpretation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lvl="1"/>
            <a:r>
              <a:rPr lang="en-US" dirty="0" smtClean="0"/>
              <a:t>Based upon the data what trends do you notice about your students? (Strengths/Challenges) </a:t>
            </a:r>
            <a:endParaRPr lang="en-US" sz="2800" dirty="0" smtClean="0"/>
          </a:p>
          <a:p>
            <a:pPr lvl="1"/>
            <a:r>
              <a:rPr lang="en-US" dirty="0" smtClean="0"/>
              <a:t>How will your accumulated knowledge of your students, school and district impact your teaching and your relationships with students and parents?</a:t>
            </a:r>
            <a:endParaRPr lang="en-US" sz="28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3860" y="2286000"/>
            <a:ext cx="3699741" cy="3840163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Overview of CSAP Performance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en-US" b="1" dirty="0" smtClean="0"/>
              <a:t>Math </a:t>
            </a:r>
          </a:p>
          <a:p>
            <a:r>
              <a:rPr lang="en-US" b="1" dirty="0" smtClean="0"/>
              <a:t>School 67%</a:t>
            </a:r>
          </a:p>
          <a:p>
            <a:r>
              <a:rPr lang="en-US" b="1" dirty="0" smtClean="0"/>
              <a:t>District 81%</a:t>
            </a:r>
          </a:p>
          <a:p>
            <a:r>
              <a:rPr lang="en-US" b="1" dirty="0" smtClean="0"/>
              <a:t>State 71%</a:t>
            </a:r>
          </a:p>
          <a:p>
            <a:r>
              <a:rPr lang="en-US" b="1" dirty="0" smtClean="0"/>
              <a:t>Colorado Student Assessment Program (CSAP) Results (2010)  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r>
              <a:rPr lang="en-US" b="1" dirty="0" smtClean="0"/>
              <a:t>Reading</a:t>
            </a:r>
          </a:p>
          <a:p>
            <a:r>
              <a:rPr lang="en-US" b="1" dirty="0" smtClean="0"/>
              <a:t>School 63%</a:t>
            </a:r>
          </a:p>
          <a:p>
            <a:r>
              <a:rPr lang="en-US" b="1" dirty="0" smtClean="0"/>
              <a:t>District 83%</a:t>
            </a:r>
          </a:p>
          <a:p>
            <a:r>
              <a:rPr lang="en-US" b="1" dirty="0" smtClean="0"/>
              <a:t>State 70%</a:t>
            </a:r>
          </a:p>
          <a:p>
            <a:r>
              <a:rPr lang="en-US" b="1" dirty="0" smtClean="0"/>
              <a:t>Colorado Student Assessment Program (CSAP) Results (2010) </a:t>
            </a:r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Challenges/Strengths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/>
          </a:bodyPr>
          <a:lstStyle/>
          <a:p>
            <a:pPr>
              <a:buNone/>
            </a:pPr>
            <a:r>
              <a:rPr lang="en-US" b="1" u="sng" dirty="0" smtClean="0"/>
              <a:t>Challenges</a:t>
            </a:r>
          </a:p>
          <a:p>
            <a:r>
              <a:rPr lang="en-US" dirty="0" smtClean="0"/>
              <a:t>Differentiation.</a:t>
            </a:r>
          </a:p>
          <a:p>
            <a:r>
              <a:rPr lang="en-US" dirty="0" smtClean="0"/>
              <a:t>Support for large population of ELL and Special Needs students.</a:t>
            </a:r>
          </a:p>
          <a:p>
            <a:r>
              <a:rPr lang="en-US" dirty="0" smtClean="0"/>
              <a:t>Rapidly growing population- class sizes are already at maximum limit and the projected enrollment numbers for Fall 2012 are not sustainable with current facility. </a:t>
            </a:r>
          </a:p>
          <a:p>
            <a:r>
              <a:rPr lang="en-US" dirty="0" smtClean="0"/>
              <a:t>Possible “White Flight”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pPr>
              <a:buNone/>
            </a:pPr>
            <a:r>
              <a:rPr lang="en-US" b="1" u="sng" dirty="0" smtClean="0"/>
              <a:t>Strengths</a:t>
            </a:r>
          </a:p>
          <a:p>
            <a:r>
              <a:rPr lang="en-US" dirty="0" smtClean="0"/>
              <a:t>Differentiation- the educators do this very well.</a:t>
            </a:r>
          </a:p>
          <a:p>
            <a:r>
              <a:rPr lang="en-US" dirty="0" smtClean="0"/>
              <a:t>Title 1 funds are used as effectively as possible.</a:t>
            </a:r>
          </a:p>
          <a:p>
            <a:r>
              <a:rPr lang="en-US" dirty="0" smtClean="0"/>
              <a:t>School’s administration is very strategic concerning planning and school growth model.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Teaching and Student/ Parent Relationships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Addressing the needs of </a:t>
            </a:r>
            <a:r>
              <a:rPr lang="en-US" u="sng" dirty="0" smtClean="0"/>
              <a:t>all</a:t>
            </a:r>
            <a:r>
              <a:rPr lang="en-US" dirty="0" smtClean="0"/>
              <a:t> students is the largest challenge.</a:t>
            </a:r>
          </a:p>
          <a:p>
            <a:r>
              <a:rPr lang="en-US" dirty="0" smtClean="0"/>
              <a:t>Parent’s of the high performing students are the most vocal, involved, and concerned about the quality of their child’s education.</a:t>
            </a:r>
          </a:p>
          <a:p>
            <a:r>
              <a:rPr lang="en-US" dirty="0" smtClean="0"/>
              <a:t>Extreme Differentiation!  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6504" y="2286000"/>
            <a:ext cx="4448892" cy="384016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School Information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en-US" b="1" dirty="0"/>
              <a:t>Whittier Statistics</a:t>
            </a:r>
            <a:r>
              <a:rPr lang="en-US" b="1" dirty="0" smtClean="0"/>
              <a:t> </a:t>
            </a:r>
          </a:p>
          <a:p>
            <a:pPr>
              <a:buNone/>
            </a:pPr>
            <a:r>
              <a:rPr lang="en-US" b="1" dirty="0" smtClean="0"/>
              <a:t>Populations</a:t>
            </a:r>
            <a:r>
              <a:rPr lang="en-US" b="1" dirty="0"/>
              <a:t>-Total enrollment:</a:t>
            </a:r>
            <a:r>
              <a:rPr lang="en-US" b="1" dirty="0" smtClean="0"/>
              <a:t> 368 </a:t>
            </a:r>
            <a:r>
              <a:rPr lang="en-US" b="1" dirty="0"/>
              <a:t>Students</a:t>
            </a:r>
            <a:r>
              <a:rPr lang="en-US" b="1" dirty="0" smtClean="0"/>
              <a:t> </a:t>
            </a:r>
          </a:p>
          <a:p>
            <a:pPr>
              <a:buNone/>
            </a:pPr>
            <a:r>
              <a:rPr lang="en-US" b="1" dirty="0" smtClean="0"/>
              <a:t>Configuration </a:t>
            </a:r>
            <a:r>
              <a:rPr lang="en-US" b="1" dirty="0"/>
              <a:t>of Grade Levels:</a:t>
            </a:r>
            <a:r>
              <a:rPr lang="en-US" b="1" dirty="0" smtClean="0"/>
              <a:t> </a:t>
            </a:r>
          </a:p>
          <a:p>
            <a:r>
              <a:rPr lang="en-US" b="1" dirty="0" smtClean="0"/>
              <a:t>3 </a:t>
            </a:r>
            <a:r>
              <a:rPr lang="en-US" b="1" dirty="0"/>
              <a:t>kindergarten </a:t>
            </a:r>
            <a:r>
              <a:rPr lang="en-US" b="1" dirty="0" smtClean="0"/>
              <a:t>classes</a:t>
            </a:r>
          </a:p>
          <a:p>
            <a:r>
              <a:rPr lang="en-US" b="1" dirty="0" smtClean="0"/>
              <a:t>3 </a:t>
            </a:r>
            <a:r>
              <a:rPr lang="en-US" b="1" dirty="0"/>
              <a:t>first grade </a:t>
            </a:r>
            <a:r>
              <a:rPr lang="en-US" b="1" dirty="0" smtClean="0"/>
              <a:t>classes </a:t>
            </a:r>
          </a:p>
          <a:p>
            <a:r>
              <a:rPr lang="en-US" b="1" dirty="0" smtClean="0"/>
              <a:t>3 </a:t>
            </a:r>
            <a:r>
              <a:rPr lang="en-US" b="1" dirty="0"/>
              <a:t>second</a:t>
            </a:r>
            <a:r>
              <a:rPr lang="en-US" b="1" dirty="0" smtClean="0"/>
              <a:t> grade classes </a:t>
            </a:r>
          </a:p>
          <a:p>
            <a:r>
              <a:rPr lang="en-US" b="1" dirty="0" smtClean="0"/>
              <a:t>3 </a:t>
            </a:r>
            <a:r>
              <a:rPr lang="en-US" b="1" dirty="0"/>
              <a:t>third</a:t>
            </a:r>
            <a:r>
              <a:rPr lang="en-US" b="1" dirty="0" smtClean="0"/>
              <a:t> grade classes </a:t>
            </a:r>
          </a:p>
          <a:p>
            <a:r>
              <a:rPr lang="en-US" b="1" dirty="0" smtClean="0"/>
              <a:t>2 </a:t>
            </a:r>
            <a:r>
              <a:rPr lang="en-US" b="1" dirty="0"/>
              <a:t>fourth</a:t>
            </a:r>
            <a:r>
              <a:rPr lang="en-US" b="1" dirty="0" smtClean="0"/>
              <a:t> grade grades</a:t>
            </a:r>
          </a:p>
          <a:p>
            <a:r>
              <a:rPr lang="en-US" b="1" dirty="0" smtClean="0"/>
              <a:t>2 </a:t>
            </a:r>
            <a:r>
              <a:rPr lang="en-US" b="1" dirty="0"/>
              <a:t>fifth </a:t>
            </a:r>
            <a:r>
              <a:rPr lang="en-US" b="1" dirty="0" smtClean="0"/>
              <a:t>grade classes 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94301" y="2640539"/>
            <a:ext cx="1830305" cy="2150823"/>
          </a:xfrm>
        </p:spPr>
        <p:txBody>
          <a:bodyPr>
            <a:normAutofit fontScale="85000" lnSpcReduction="20000"/>
          </a:bodyPr>
          <a:lstStyle/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9350" y="2640540"/>
            <a:ext cx="3289300" cy="290599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Part 1: School Data-Demographics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8904" y="2025220"/>
            <a:ext cx="3657600" cy="4100943"/>
          </a:xfrm>
        </p:spPr>
        <p:txBody>
          <a:bodyPr>
            <a:noAutofit/>
          </a:bodyPr>
          <a:lstStyle/>
          <a:p>
            <a:r>
              <a:rPr lang="en-US" sz="1400" dirty="0"/>
              <a:t>The data below is based on the October Count numbers collected for the</a:t>
            </a:r>
            <a:r>
              <a:rPr lang="en-US" sz="1400" dirty="0" smtClean="0"/>
              <a:t> Department </a:t>
            </a:r>
            <a:r>
              <a:rPr lang="en-US" sz="1400" dirty="0"/>
              <a:t>of Education </a:t>
            </a:r>
            <a:r>
              <a:rPr lang="en-US" sz="1400" dirty="0" smtClean="0"/>
              <a:t>during </a:t>
            </a:r>
            <a:r>
              <a:rPr lang="en-US" sz="1400" dirty="0"/>
              <a:t>2010.</a:t>
            </a:r>
            <a:r>
              <a:rPr lang="en-US" sz="1400" dirty="0" smtClean="0"/>
              <a:t> </a:t>
            </a:r>
          </a:p>
          <a:p>
            <a:r>
              <a:rPr lang="en-US" sz="1400" dirty="0" smtClean="0"/>
              <a:t>Female </a:t>
            </a:r>
            <a:r>
              <a:rPr lang="en-US" sz="1400" dirty="0"/>
              <a:t>- 43 %</a:t>
            </a:r>
            <a:r>
              <a:rPr lang="en-US" sz="1400" dirty="0" smtClean="0"/>
              <a:t> </a:t>
            </a:r>
          </a:p>
          <a:p>
            <a:r>
              <a:rPr lang="en-US" sz="1400" dirty="0" smtClean="0"/>
              <a:t>Male </a:t>
            </a:r>
            <a:r>
              <a:rPr lang="en-US" sz="1400" dirty="0"/>
              <a:t>- 57 %</a:t>
            </a:r>
            <a:r>
              <a:rPr lang="en-US" sz="1400" dirty="0" smtClean="0"/>
              <a:t> </a:t>
            </a:r>
          </a:p>
          <a:p>
            <a:r>
              <a:rPr lang="en-US" sz="1400" dirty="0" smtClean="0"/>
              <a:t>ESL </a:t>
            </a:r>
            <a:r>
              <a:rPr lang="en-US" sz="1400" dirty="0"/>
              <a:t>- 26%</a:t>
            </a:r>
            <a:r>
              <a:rPr lang="en-US" sz="1400" dirty="0" smtClean="0"/>
              <a:t> </a:t>
            </a:r>
          </a:p>
          <a:p>
            <a:r>
              <a:rPr lang="en-US" sz="1400" dirty="0" smtClean="0"/>
              <a:t>Special </a:t>
            </a:r>
            <a:r>
              <a:rPr lang="en-US" sz="1400" dirty="0"/>
              <a:t>Ed - 10%</a:t>
            </a:r>
            <a:r>
              <a:rPr lang="en-US" sz="1400" dirty="0" smtClean="0"/>
              <a:t> </a:t>
            </a:r>
          </a:p>
          <a:p>
            <a:r>
              <a:rPr lang="en-US" sz="1400" dirty="0" smtClean="0"/>
              <a:t>TAG </a:t>
            </a:r>
            <a:r>
              <a:rPr lang="en-US" sz="1400" dirty="0"/>
              <a:t>- 10%</a:t>
            </a:r>
            <a:r>
              <a:rPr lang="en-US" sz="1400" dirty="0" smtClean="0"/>
              <a:t> </a:t>
            </a:r>
          </a:p>
          <a:p>
            <a:r>
              <a:rPr lang="en-US" sz="1400" dirty="0" smtClean="0"/>
              <a:t> </a:t>
            </a:r>
            <a:r>
              <a:rPr lang="en-US" sz="1400" dirty="0"/>
              <a:t>Free/Reduced Lunch -</a:t>
            </a:r>
            <a:r>
              <a:rPr lang="en-US" sz="1400" dirty="0" smtClean="0"/>
              <a:t> 30% 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3592762"/>
            <a:ext cx="4038600" cy="2059891"/>
          </a:xfrm>
        </p:spPr>
        <p:txBody>
          <a:bodyPr>
            <a:normAutofit/>
          </a:bodyPr>
          <a:lstStyle/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590" y="2286000"/>
            <a:ext cx="4414983" cy="4052453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8813" y="456252"/>
            <a:ext cx="7824788" cy="2083530"/>
          </a:xfrm>
        </p:spPr>
        <p:txBody>
          <a:bodyPr/>
          <a:lstStyle/>
          <a:p>
            <a:r>
              <a:rPr lang="en-US" b="1" dirty="0" smtClean="0"/>
              <a:t>Federal Ethnicity Data </a:t>
            </a:r>
            <a:br>
              <a:rPr lang="en-US" b="1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b="1" dirty="0" smtClean="0"/>
              <a:t>Hispanic - 25% </a:t>
            </a:r>
          </a:p>
          <a:p>
            <a:r>
              <a:rPr lang="en-US" b="1" dirty="0" smtClean="0"/>
              <a:t>Asian - 4% </a:t>
            </a:r>
          </a:p>
          <a:p>
            <a:r>
              <a:rPr lang="en-US" b="1" dirty="0" smtClean="0"/>
              <a:t>African American or Black - 2% </a:t>
            </a:r>
          </a:p>
          <a:p>
            <a:r>
              <a:rPr lang="en-US" b="1" dirty="0" smtClean="0"/>
              <a:t>Caucasian not Hispanic - 63% </a:t>
            </a:r>
            <a:endParaRPr lang="en-US" dirty="0" smtClean="0"/>
          </a:p>
          <a:p>
            <a:endParaRPr lang="en-US" b="1" dirty="0" smtClean="0"/>
          </a:p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6504" y="1998903"/>
            <a:ext cx="4467380" cy="4515168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/>
              <a:t>Whittier Attendance Area Map:</a:t>
            </a:r>
            <a:endParaRPr lang="en-US" dirty="0"/>
          </a:p>
        </p:txBody>
      </p:sp>
      <p:pic>
        <p:nvPicPr>
          <p:cNvPr id="4" name="Content Placeholder 3" descr="eastbldrwhittierelem.gif"/>
          <p:cNvPicPr>
            <a:picLocks noGrp="1" noChangeAspect="1"/>
          </p:cNvPicPr>
          <p:nvPr>
            <p:ph idx="1"/>
          </p:nvPr>
        </p:nvPicPr>
        <p:blipFill>
          <a:blip r:embed="rId2"/>
          <a:srcRect t="-8540" b="-8540"/>
          <a:stretch>
            <a:fillRect/>
          </a:stretch>
        </p:blipFill>
        <p:spPr/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i="1" dirty="0" smtClean="0"/>
              <a:t>Part 2: 5</a:t>
            </a:r>
            <a:r>
              <a:rPr lang="en-US" b="1" i="1" baseline="30000" dirty="0" smtClean="0"/>
              <a:t>th</a:t>
            </a:r>
            <a:r>
              <a:rPr lang="en-US" b="1" i="1" dirty="0" smtClean="0"/>
              <a:t> Grade Classroom Demographics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en-US" b="1" dirty="0" smtClean="0"/>
              <a:t>Range of ages- 10-11  </a:t>
            </a:r>
          </a:p>
          <a:p>
            <a:r>
              <a:rPr lang="en-US" dirty="0" smtClean="0"/>
              <a:t>Boys 16</a:t>
            </a:r>
          </a:p>
          <a:p>
            <a:r>
              <a:rPr lang="en-US" dirty="0" smtClean="0"/>
              <a:t>Girls 13 </a:t>
            </a:r>
          </a:p>
          <a:p>
            <a:r>
              <a:rPr lang="en-US" dirty="0" smtClean="0"/>
              <a:t>Ethnicities Caucasian 16</a:t>
            </a:r>
          </a:p>
          <a:p>
            <a:r>
              <a:rPr lang="en-US" dirty="0" smtClean="0"/>
              <a:t>South Korean 2</a:t>
            </a:r>
          </a:p>
          <a:p>
            <a:r>
              <a:rPr lang="en-US" dirty="0" smtClean="0"/>
              <a:t>Vietnamese 1</a:t>
            </a:r>
          </a:p>
          <a:p>
            <a:r>
              <a:rPr lang="en-US" dirty="0" smtClean="0"/>
              <a:t>Hispanic 7</a:t>
            </a:r>
          </a:p>
          <a:p>
            <a:r>
              <a:rPr lang="en-US" dirty="0" smtClean="0"/>
              <a:t>Bosnian 2</a:t>
            </a:r>
          </a:p>
          <a:p>
            <a:r>
              <a:rPr lang="en-US" dirty="0" smtClean="0"/>
              <a:t>Indian 1 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Classroom Population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b="1" dirty="0" smtClean="0"/>
              <a:t>TAG- 8 </a:t>
            </a:r>
          </a:p>
          <a:p>
            <a:r>
              <a:rPr lang="en-US" b="1" dirty="0" smtClean="0"/>
              <a:t>Title 1- 10 </a:t>
            </a:r>
          </a:p>
          <a:p>
            <a:r>
              <a:rPr lang="en-US" b="1" dirty="0" smtClean="0"/>
              <a:t>ELL-10 </a:t>
            </a:r>
          </a:p>
          <a:p>
            <a:r>
              <a:rPr lang="en-US" b="1" dirty="0" smtClean="0"/>
              <a:t>Free and Reduced Lunch 10 </a:t>
            </a:r>
          </a:p>
          <a:p>
            <a:r>
              <a:rPr lang="en-US" b="1" dirty="0" smtClean="0"/>
              <a:t>Average daily attendance 90%  </a:t>
            </a:r>
          </a:p>
          <a:p>
            <a:r>
              <a:rPr lang="en-US" b="1" dirty="0" smtClean="0"/>
              <a:t>Students with Special Needs: 6  </a:t>
            </a:r>
          </a:p>
          <a:p>
            <a:r>
              <a:rPr lang="en-US" b="1" dirty="0" smtClean="0"/>
              <a:t>RTI 10  </a:t>
            </a:r>
          </a:p>
          <a:p>
            <a:r>
              <a:rPr lang="en-US" b="1" dirty="0" smtClean="0"/>
              <a:t>IEP 8  </a:t>
            </a:r>
          </a:p>
          <a:p>
            <a:r>
              <a:rPr lang="en-US" b="1" dirty="0" smtClean="0"/>
              <a:t>Students repeating 5th Grade- 0 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i="1" dirty="0" smtClean="0"/>
              <a:t>Part 3: School and Community Programs and Events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b="1" dirty="0" smtClean="0"/>
          </a:p>
          <a:p>
            <a:r>
              <a:rPr lang="en-US" b="1" dirty="0" smtClean="0"/>
              <a:t> YMCA before school program </a:t>
            </a:r>
          </a:p>
          <a:p>
            <a:r>
              <a:rPr lang="en-US" b="1" dirty="0" smtClean="0"/>
              <a:t> YMCA after school program </a:t>
            </a:r>
          </a:p>
          <a:p>
            <a:r>
              <a:rPr lang="en-US" b="1" dirty="0" smtClean="0"/>
              <a:t>FRS (Family Resource School) after school classes: Chess, Running Club, Guitar, Yoga, etc. </a:t>
            </a:r>
          </a:p>
          <a:p>
            <a:r>
              <a:rPr lang="en-US" b="1" dirty="0" smtClean="0"/>
              <a:t>Homework Club </a:t>
            </a:r>
          </a:p>
          <a:p>
            <a:r>
              <a:rPr lang="en-US" b="1" dirty="0" smtClean="0"/>
              <a:t>Historians Club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2. Community Involvement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Back to School Night </a:t>
            </a:r>
          </a:p>
          <a:p>
            <a:r>
              <a:rPr lang="en-US" dirty="0" smtClean="0"/>
              <a:t> Heritage Night </a:t>
            </a:r>
          </a:p>
          <a:p>
            <a:r>
              <a:rPr lang="en-US" dirty="0" smtClean="0"/>
              <a:t>Whittier Fiesta  </a:t>
            </a:r>
          </a:p>
          <a:p>
            <a:r>
              <a:rPr lang="en-US" dirty="0" smtClean="0"/>
              <a:t>Math/Literacy Night  </a:t>
            </a:r>
          </a:p>
          <a:p>
            <a:r>
              <a:rPr lang="en-US" dirty="0" smtClean="0"/>
              <a:t>Inquiry Fair 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Whittier Yard Sale  </a:t>
            </a:r>
          </a:p>
          <a:p>
            <a:r>
              <a:rPr lang="en-US" dirty="0" smtClean="0"/>
              <a:t>Whittier Garden Tour  </a:t>
            </a:r>
          </a:p>
          <a:p>
            <a:r>
              <a:rPr lang="en-US" dirty="0" smtClean="0"/>
              <a:t>Parent Teacher Conference  </a:t>
            </a:r>
          </a:p>
          <a:p>
            <a:r>
              <a:rPr lang="en-US" dirty="0" smtClean="0"/>
              <a:t>Classroom volunteers </a:t>
            </a:r>
          </a:p>
          <a:p>
            <a:r>
              <a:rPr lang="en-US" dirty="0" smtClean="0"/>
              <a:t>Open House 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Codex">
  <a:themeElements>
    <a:clrScheme name="Codex">
      <a:dk1>
        <a:sysClr val="windowText" lastClr="000000"/>
      </a:dk1>
      <a:lt1>
        <a:sysClr val="window" lastClr="FFFFFF"/>
      </a:lt1>
      <a:dk2>
        <a:srgbClr val="59564B"/>
      </a:dk2>
      <a:lt2>
        <a:srgbClr val="DFDAC7"/>
      </a:lt2>
      <a:accent1>
        <a:srgbClr val="990000"/>
      </a:accent1>
      <a:accent2>
        <a:srgbClr val="EFAB16"/>
      </a:accent2>
      <a:accent3>
        <a:srgbClr val="78AC35"/>
      </a:accent3>
      <a:accent4>
        <a:srgbClr val="35ACA2"/>
      </a:accent4>
      <a:accent5>
        <a:srgbClr val="4083CF"/>
      </a:accent5>
      <a:accent6>
        <a:srgbClr val="0D335E"/>
      </a:accent6>
      <a:hlink>
        <a:srgbClr val="EF8E1C"/>
      </a:hlink>
      <a:folHlink>
        <a:srgbClr val="FEC60B"/>
      </a:folHlink>
    </a:clrScheme>
    <a:fontScheme name="Codex">
      <a:majorFont>
        <a:latin typeface="Calisto MT"/>
        <a:ea typeface=""/>
        <a:cs typeface=""/>
        <a:font script="Jpan" typeface="ＭＳ 明朝"/>
      </a:majorFont>
      <a:minorFont>
        <a:latin typeface="Calisto MT"/>
        <a:ea typeface=""/>
        <a:cs typeface=""/>
        <a:font script="Jpan" typeface="ＭＳ 明朝"/>
      </a:minorFont>
    </a:fontScheme>
    <a:fmtScheme name="Codex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60000"/>
                <a:satMod val="135000"/>
              </a:schemeClr>
            </a:gs>
            <a:gs pos="100000">
              <a:schemeClr val="phClr">
                <a:tint val="100000"/>
                <a:shade val="94000"/>
                <a:satMod val="13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alpha val="90000"/>
                <a:satMod val="115000"/>
              </a:schemeClr>
            </a:gs>
            <a:gs pos="100000">
              <a:schemeClr val="phClr">
                <a:shade val="94000"/>
                <a:alpha val="90000"/>
                <a:satMod val="135000"/>
              </a:schemeClr>
            </a:gs>
          </a:gsLst>
          <a:lin ang="5400000" scaled="1"/>
        </a:gradFill>
      </a:fillStyleLst>
      <a:lnStyleLst>
        <a:ln w="1587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12700" dir="5400000" rotWithShape="0">
              <a:srgbClr val="525252">
                <a:alpha val="85000"/>
              </a:srgbClr>
            </a:outerShdw>
          </a:effectLst>
          <a:scene3d>
            <a:camera prst="orthographicFront">
              <a:rot lat="0" lon="0" rev="0"/>
            </a:camera>
            <a:lightRig rig="sunrise" dir="t">
              <a:rot lat="0" lon="0" rev="6000000"/>
            </a:lightRig>
          </a:scene3d>
          <a:sp3d prstMaterial="matte">
            <a:bevelT w="50800" h="44450" prst="angle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Codex.thmx</Template>
  <TotalTime>223</TotalTime>
  <Words>490</Words>
  <Application>Microsoft Office PowerPoint</Application>
  <PresentationFormat>On-screen Show (4:3)</PresentationFormat>
  <Paragraphs>95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Codex</vt:lpstr>
      <vt:lpstr>Student in Context 2-4</vt:lpstr>
      <vt:lpstr>School Information</vt:lpstr>
      <vt:lpstr>Part 1: School Data-Demographics</vt:lpstr>
      <vt:lpstr>Federal Ethnicity Data  </vt:lpstr>
      <vt:lpstr>Whittier Attendance Area Map:</vt:lpstr>
      <vt:lpstr>Part 2: 5th Grade Classroom Demographics </vt:lpstr>
      <vt:lpstr>Classroom Population</vt:lpstr>
      <vt:lpstr>Part 3: School and Community Programs and Events </vt:lpstr>
      <vt:lpstr>2. Community Involvement </vt:lpstr>
      <vt:lpstr>Community and Business Partnerships </vt:lpstr>
      <vt:lpstr>Data Analysis and Interpretation </vt:lpstr>
      <vt:lpstr>Overview of CSAP Performance</vt:lpstr>
      <vt:lpstr>Challenges/Strengths</vt:lpstr>
      <vt:lpstr>Teaching and Student/ Parent Relationships</vt:lpstr>
    </vt:vector>
  </TitlesOfParts>
  <Company>prolink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Student in Context 2-4</dc:title>
  <dc:creator>Kent McClannan</dc:creator>
  <cp:lastModifiedBy>admin</cp:lastModifiedBy>
  <cp:revision>12</cp:revision>
  <dcterms:created xsi:type="dcterms:W3CDTF">2012-01-09T12:47:15Z</dcterms:created>
  <dcterms:modified xsi:type="dcterms:W3CDTF">2012-04-17T20:40:58Z</dcterms:modified>
</cp:coreProperties>
</file>